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1" r:id="rId1"/>
  </p:sldMasterIdLst>
  <p:notesMasterIdLst>
    <p:notesMasterId r:id="rId34"/>
  </p:notesMasterIdLst>
  <p:sldIdLst>
    <p:sldId id="256" r:id="rId2"/>
    <p:sldId id="257" r:id="rId3"/>
    <p:sldId id="258" r:id="rId4"/>
    <p:sldId id="260" r:id="rId5"/>
    <p:sldId id="261" r:id="rId6"/>
    <p:sldId id="278" r:id="rId7"/>
    <p:sldId id="262" r:id="rId8"/>
    <p:sldId id="293" r:id="rId9"/>
    <p:sldId id="294" r:id="rId10"/>
    <p:sldId id="265" r:id="rId11"/>
    <p:sldId id="266" r:id="rId12"/>
    <p:sldId id="267" r:id="rId13"/>
    <p:sldId id="268" r:id="rId14"/>
    <p:sldId id="295" r:id="rId15"/>
    <p:sldId id="270" r:id="rId16"/>
    <p:sldId id="271" r:id="rId17"/>
    <p:sldId id="279" r:id="rId18"/>
    <p:sldId id="280" r:id="rId19"/>
    <p:sldId id="281" r:id="rId20"/>
    <p:sldId id="285" r:id="rId21"/>
    <p:sldId id="284" r:id="rId22"/>
    <p:sldId id="288" r:id="rId23"/>
    <p:sldId id="290" r:id="rId24"/>
    <p:sldId id="289" r:id="rId25"/>
    <p:sldId id="292" r:id="rId26"/>
    <p:sldId id="291" r:id="rId27"/>
    <p:sldId id="287" r:id="rId28"/>
    <p:sldId id="274" r:id="rId29"/>
    <p:sldId id="275" r:id="rId30"/>
    <p:sldId id="276" r:id="rId31"/>
    <p:sldId id="277" r:id="rId32"/>
    <p:sldId id="282"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Gill Sans MT" panose="020B0502020104020203" pitchFamily="34" charset="0"/>
      <p:regular r:id="rId41"/>
      <p:bold r:id="rId42"/>
      <p:italic r:id="rId43"/>
      <p:boldItalic r:id="rId44"/>
    </p:embeddedFont>
    <p:embeddedFont>
      <p:font typeface="Impact" panose="020B0806030902050204" pitchFamily="3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8" roundtripDataSignature="AMtx7mj7weAJTbMQNpaHwIjmhkVyhzr1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A0C57-A7E1-4202-ABA9-C68E20958016}" v="95" vWet="159" dt="2021-05-26T18:37:24.220"/>
    <p1510:client id="{1BEAE2D3-9C20-4650-89AA-D809F7D3A32F}" v="17" dt="2021-05-27T11:10:55.992"/>
    <p1510:client id="{8AA273C6-B356-4514-B3B4-4381F7D8BD48}" v="702" dt="2021-05-27T12:42:42.481"/>
    <p1510:client id="{8C8FFA78-1255-457B-82E4-F4D284BC1ABA}" v="302" dt="2021-05-27T10:32:07.424"/>
    <p1510:client id="{9D6C3B2D-0B0D-43B8-BF47-727137D0E5C7}" v="64" dt="2021-05-27T11:02:22.827"/>
    <p1510:client id="{C5661A32-DD18-49E5-83AF-D6EE694EB375}" v="11" dt="2021-05-27T11:53:51.468"/>
    <p1510:client id="{C99A9AEC-AA56-4664-8926-FC5D0985F376}" v="112" dt="2021-05-26T18:27:27.645"/>
    <p1510:client id="{CA5B2042-D735-4014-ABDF-185B827164F2}" v="2341" dt="2021-05-26T21:35:18.115"/>
    <p1510:client id="{D3433EEE-7D5B-4438-BEFD-3CA88DF77E0F}" v="159" dt="2021-05-26T20:20:30.585"/>
    <p1510:client id="{D867A91E-1090-400C-9017-8E44B56E7012}" v="405" dt="2021-05-27T12:42:57.503"/>
    <p1510:client id="{E65A48B1-AAC2-4725-A626-9C83F01BF9FB}" v="46" dt="2021-05-27T12:25:23.244"/>
  </p1510:revLst>
</p1510:revInfo>
</file>

<file path=ppt/tableStyles.xml><?xml version="1.0" encoding="utf-8"?>
<a:tblStyleLst xmlns:a="http://schemas.openxmlformats.org/drawingml/2006/main" def="{0754E575-81FB-4919-9A56-315768CF6A9C}">
  <a:tblStyle styleId="{0754E575-81FB-4919-9A56-315768CF6A9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152B6-FE4C-4632-A663-B70E48F82A8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3BF6-01FB-4F6C-8899-0B1BBDC0BC84}"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US"/>
        </a:p>
      </dgm:t>
    </dgm:pt>
    <dgm:pt modelId="{E59F4D7F-B6FE-475C-94BE-1E5BCE876496}">
      <dgm:prSet/>
      <dgm:spPr/>
      <dgm:t>
        <a:bodyPr/>
        <a:lstStyle/>
        <a:p>
          <a:r>
            <a:rPr lang="en-GB" b="1"/>
            <a:t>Supervisor’s name: Dr. Susant Kumar Panigrahi</a:t>
          </a:r>
          <a:endParaRPr lang="en-US"/>
        </a:p>
      </dgm:t>
    </dgm:pt>
    <dgm:pt modelId="{9AF67633-29C2-4D7B-96DF-A65FAFF9F55E}" type="parTrans" cxnId="{256B5B00-BA9C-45AB-ADFF-14D9C378038C}">
      <dgm:prSet/>
      <dgm:spPr/>
      <dgm:t>
        <a:bodyPr/>
        <a:lstStyle/>
        <a:p>
          <a:endParaRPr lang="en-US"/>
        </a:p>
      </dgm:t>
    </dgm:pt>
    <dgm:pt modelId="{584C948F-DA7E-4F74-974D-3442202579C9}" type="sibTrans" cxnId="{256B5B00-BA9C-45AB-ADFF-14D9C378038C}">
      <dgm:prSet/>
      <dgm:spPr/>
      <dgm:t>
        <a:bodyPr/>
        <a:lstStyle/>
        <a:p>
          <a:endParaRPr lang="en-US"/>
        </a:p>
      </dgm:t>
    </dgm:pt>
    <dgm:pt modelId="{51842667-D042-47D5-A325-53DC1BFEB6A0}">
      <dgm:prSet/>
      <dgm:spPr/>
      <dgm:t>
        <a:bodyPr/>
        <a:lstStyle/>
        <a:p>
          <a:r>
            <a:rPr lang="en-GB" b="1"/>
            <a:t>Team Members:</a:t>
          </a:r>
          <a:endParaRPr lang="en-US"/>
        </a:p>
      </dgm:t>
    </dgm:pt>
    <dgm:pt modelId="{DEC31841-E6D6-410C-8351-952208410612}" type="parTrans" cxnId="{C96E7918-0C14-456A-B952-A4B2FA4A8C2E}">
      <dgm:prSet/>
      <dgm:spPr/>
      <dgm:t>
        <a:bodyPr/>
        <a:lstStyle/>
        <a:p>
          <a:endParaRPr lang="en-US"/>
        </a:p>
      </dgm:t>
    </dgm:pt>
    <dgm:pt modelId="{48097CE3-10C3-417C-9567-C37972B6A749}" type="sibTrans" cxnId="{C96E7918-0C14-456A-B952-A4B2FA4A8C2E}">
      <dgm:prSet/>
      <dgm:spPr/>
      <dgm:t>
        <a:bodyPr/>
        <a:lstStyle/>
        <a:p>
          <a:endParaRPr lang="en-US"/>
        </a:p>
      </dgm:t>
    </dgm:pt>
    <dgm:pt modelId="{2F560D4D-B0A5-428E-B652-ED204757E8E8}">
      <dgm:prSet/>
      <dgm:spPr/>
      <dgm:t>
        <a:bodyPr/>
        <a:lstStyle/>
        <a:p>
          <a:r>
            <a:rPr lang="en-GB"/>
            <a:t>18BEC10007 - Anjali Prajapati</a:t>
          </a:r>
          <a:endParaRPr lang="en-US"/>
        </a:p>
      </dgm:t>
    </dgm:pt>
    <dgm:pt modelId="{D469AACD-DE8C-414C-B0A9-430D8378966B}" type="parTrans" cxnId="{A2302849-5467-4BE5-9B3C-E3BC617C675D}">
      <dgm:prSet/>
      <dgm:spPr/>
      <dgm:t>
        <a:bodyPr/>
        <a:lstStyle/>
        <a:p>
          <a:endParaRPr lang="en-US"/>
        </a:p>
      </dgm:t>
    </dgm:pt>
    <dgm:pt modelId="{1F019183-D8C3-42DE-8DE2-6BEE39ED1DF5}" type="sibTrans" cxnId="{A2302849-5467-4BE5-9B3C-E3BC617C675D}">
      <dgm:prSet/>
      <dgm:spPr/>
      <dgm:t>
        <a:bodyPr/>
        <a:lstStyle/>
        <a:p>
          <a:endParaRPr lang="en-US"/>
        </a:p>
      </dgm:t>
    </dgm:pt>
    <dgm:pt modelId="{1677A0CA-DE82-447F-99B7-7C0166B0ED07}">
      <dgm:prSet/>
      <dgm:spPr/>
      <dgm:t>
        <a:bodyPr/>
        <a:lstStyle/>
        <a:p>
          <a:r>
            <a:rPr lang="en-GB"/>
            <a:t>18BEC10037 - Khushi Rathore</a:t>
          </a:r>
          <a:endParaRPr lang="en-US"/>
        </a:p>
      </dgm:t>
    </dgm:pt>
    <dgm:pt modelId="{A55C9484-18CA-4E37-A409-9AA2D34A5923}" type="parTrans" cxnId="{4741F3A2-636B-4743-908E-E2C08A6499C8}">
      <dgm:prSet/>
      <dgm:spPr/>
      <dgm:t>
        <a:bodyPr/>
        <a:lstStyle/>
        <a:p>
          <a:endParaRPr lang="en-US"/>
        </a:p>
      </dgm:t>
    </dgm:pt>
    <dgm:pt modelId="{71CE61F0-B9F0-48BA-BCC9-FA3AC14403DD}" type="sibTrans" cxnId="{4741F3A2-636B-4743-908E-E2C08A6499C8}">
      <dgm:prSet/>
      <dgm:spPr/>
      <dgm:t>
        <a:bodyPr/>
        <a:lstStyle/>
        <a:p>
          <a:endParaRPr lang="en-US"/>
        </a:p>
      </dgm:t>
    </dgm:pt>
    <dgm:pt modelId="{3F007005-0196-4D0F-A9E9-B0D133BB05C2}">
      <dgm:prSet/>
      <dgm:spPr/>
      <dgm:t>
        <a:bodyPr/>
        <a:lstStyle/>
        <a:p>
          <a:pPr rtl="0"/>
          <a:r>
            <a:rPr lang="en-GB"/>
            <a:t>18BEC10084 - Sushant Sharma</a:t>
          </a:r>
          <a:r>
            <a:rPr lang="en-GB">
              <a:latin typeface="Calibri Light" panose="020F0302020204030204"/>
            </a:rPr>
            <a:t> </a:t>
          </a:r>
          <a:endParaRPr lang="en-US"/>
        </a:p>
      </dgm:t>
    </dgm:pt>
    <dgm:pt modelId="{89138C3D-4581-48CF-96E3-97916E50E2C8}" type="parTrans" cxnId="{E842C300-C847-4EFC-9C35-9D48EEF1A578}">
      <dgm:prSet/>
      <dgm:spPr/>
      <dgm:t>
        <a:bodyPr/>
        <a:lstStyle/>
        <a:p>
          <a:endParaRPr lang="en-US"/>
        </a:p>
      </dgm:t>
    </dgm:pt>
    <dgm:pt modelId="{572C407A-F1A3-4099-8C7B-722E59F9A816}" type="sibTrans" cxnId="{E842C300-C847-4EFC-9C35-9D48EEF1A578}">
      <dgm:prSet/>
      <dgm:spPr/>
      <dgm:t>
        <a:bodyPr/>
        <a:lstStyle/>
        <a:p>
          <a:endParaRPr lang="en-US"/>
        </a:p>
      </dgm:t>
    </dgm:pt>
    <dgm:pt modelId="{466D0F81-41EA-485E-8D42-FB21B7A172B7}">
      <dgm:prSet/>
      <dgm:spPr/>
      <dgm:t>
        <a:bodyPr/>
        <a:lstStyle/>
        <a:p>
          <a:r>
            <a:rPr lang="en-GB"/>
            <a:t>18BEC10088 - Utkarsh Gupta</a:t>
          </a:r>
          <a:endParaRPr lang="en-US"/>
        </a:p>
      </dgm:t>
    </dgm:pt>
    <dgm:pt modelId="{86E69A34-6389-456D-9744-A94852287C2B}" type="parTrans" cxnId="{710C4C82-8E5A-47A6-971D-63225EEE873F}">
      <dgm:prSet/>
      <dgm:spPr/>
      <dgm:t>
        <a:bodyPr/>
        <a:lstStyle/>
        <a:p>
          <a:endParaRPr lang="en-US"/>
        </a:p>
      </dgm:t>
    </dgm:pt>
    <dgm:pt modelId="{56EBAF37-D582-4706-8420-DB2B3F0B718F}" type="sibTrans" cxnId="{710C4C82-8E5A-47A6-971D-63225EEE873F}">
      <dgm:prSet/>
      <dgm:spPr/>
      <dgm:t>
        <a:bodyPr/>
        <a:lstStyle/>
        <a:p>
          <a:endParaRPr lang="en-US"/>
        </a:p>
      </dgm:t>
    </dgm:pt>
    <dgm:pt modelId="{C7CE3157-B27A-447F-BEDD-DC8E9E62EA38}">
      <dgm:prSet/>
      <dgm:spPr/>
      <dgm:t>
        <a:bodyPr/>
        <a:lstStyle/>
        <a:p>
          <a:r>
            <a:rPr lang="en-GB"/>
            <a:t>18BCE10247 - Shikhar Srivastava</a:t>
          </a:r>
          <a:endParaRPr lang="en-US"/>
        </a:p>
      </dgm:t>
    </dgm:pt>
    <dgm:pt modelId="{35D91200-79F0-4161-8A46-42890DBCB2C7}" type="parTrans" cxnId="{F3295A59-B7E1-4869-BE5B-690672820704}">
      <dgm:prSet/>
      <dgm:spPr/>
      <dgm:t>
        <a:bodyPr/>
        <a:lstStyle/>
        <a:p>
          <a:endParaRPr lang="en-US"/>
        </a:p>
      </dgm:t>
    </dgm:pt>
    <dgm:pt modelId="{3041BA66-5FEF-4B43-98B3-0B19CE12E5E7}" type="sibTrans" cxnId="{F3295A59-B7E1-4869-BE5B-690672820704}">
      <dgm:prSet/>
      <dgm:spPr/>
      <dgm:t>
        <a:bodyPr/>
        <a:lstStyle/>
        <a:p>
          <a:endParaRPr lang="en-US"/>
        </a:p>
      </dgm:t>
    </dgm:pt>
    <dgm:pt modelId="{7400CFF5-2082-4058-9BB7-C2C9AF82581C}">
      <dgm:prSet/>
      <dgm:spPr/>
      <dgm:t>
        <a:bodyPr/>
        <a:lstStyle/>
        <a:p>
          <a:r>
            <a:rPr lang="en-GB"/>
            <a:t>18BCE10074 - Ayushi Jaimani</a:t>
          </a:r>
          <a:endParaRPr lang="en-US"/>
        </a:p>
      </dgm:t>
    </dgm:pt>
    <dgm:pt modelId="{866F5BA0-1342-406C-91B4-239570F8E63D}" type="parTrans" cxnId="{387A0165-1967-49BD-8E75-51D44B6D9089}">
      <dgm:prSet/>
      <dgm:spPr/>
      <dgm:t>
        <a:bodyPr/>
        <a:lstStyle/>
        <a:p>
          <a:endParaRPr lang="en-US"/>
        </a:p>
      </dgm:t>
    </dgm:pt>
    <dgm:pt modelId="{DBB2AEAD-CFCC-46B2-81B8-30C6E680FAC5}" type="sibTrans" cxnId="{387A0165-1967-49BD-8E75-51D44B6D9089}">
      <dgm:prSet/>
      <dgm:spPr/>
      <dgm:t>
        <a:bodyPr/>
        <a:lstStyle/>
        <a:p>
          <a:endParaRPr lang="en-US"/>
        </a:p>
      </dgm:t>
    </dgm:pt>
    <dgm:pt modelId="{F13E4B45-0908-47D9-9FE6-48AEEC5DF530}">
      <dgm:prSet/>
      <dgm:spPr/>
      <dgm:t>
        <a:bodyPr/>
        <a:lstStyle/>
        <a:p>
          <a:r>
            <a:rPr lang="en-GB"/>
            <a:t>18BCG10022 - Anutej Kardele</a:t>
          </a:r>
          <a:endParaRPr lang="en-US"/>
        </a:p>
      </dgm:t>
    </dgm:pt>
    <dgm:pt modelId="{3FB4353C-ACB5-4334-AC06-38F0EE191548}" type="parTrans" cxnId="{9CF97F9A-45F2-468A-B325-1C1340CBDE9E}">
      <dgm:prSet/>
      <dgm:spPr/>
      <dgm:t>
        <a:bodyPr/>
        <a:lstStyle/>
        <a:p>
          <a:endParaRPr lang="en-US"/>
        </a:p>
      </dgm:t>
    </dgm:pt>
    <dgm:pt modelId="{C1E734F5-1834-49DC-9533-9A9F7FEDFE47}" type="sibTrans" cxnId="{9CF97F9A-45F2-468A-B325-1C1340CBDE9E}">
      <dgm:prSet/>
      <dgm:spPr/>
      <dgm:t>
        <a:bodyPr/>
        <a:lstStyle/>
        <a:p>
          <a:endParaRPr lang="en-US"/>
        </a:p>
      </dgm:t>
    </dgm:pt>
    <dgm:pt modelId="{2DC87B2A-205F-4181-AD81-B94638BC3824}" type="pres">
      <dgm:prSet presAssocID="{E4B93BF6-01FB-4F6C-8899-0B1BBDC0BC84}" presName="Name0" presStyleCnt="0">
        <dgm:presLayoutVars>
          <dgm:dir/>
          <dgm:animLvl val="lvl"/>
          <dgm:resizeHandles val="exact"/>
        </dgm:presLayoutVars>
      </dgm:prSet>
      <dgm:spPr/>
    </dgm:pt>
    <dgm:pt modelId="{8C5C5E7A-4530-4CD2-AED3-1EB965D6912B}" type="pres">
      <dgm:prSet presAssocID="{E59F4D7F-B6FE-475C-94BE-1E5BCE876496}" presName="linNode" presStyleCnt="0"/>
      <dgm:spPr/>
    </dgm:pt>
    <dgm:pt modelId="{1EBBDF7C-CDC7-4DD7-BCC8-09B48E2B4178}" type="pres">
      <dgm:prSet presAssocID="{E59F4D7F-B6FE-475C-94BE-1E5BCE876496}" presName="parentText" presStyleLbl="node1" presStyleIdx="0" presStyleCnt="9">
        <dgm:presLayoutVars>
          <dgm:chMax val="1"/>
          <dgm:bulletEnabled val="1"/>
        </dgm:presLayoutVars>
      </dgm:prSet>
      <dgm:spPr/>
    </dgm:pt>
    <dgm:pt modelId="{14666099-5675-4D2E-BDB2-C44E051D9585}" type="pres">
      <dgm:prSet presAssocID="{584C948F-DA7E-4F74-974D-3442202579C9}" presName="sp" presStyleCnt="0"/>
      <dgm:spPr/>
    </dgm:pt>
    <dgm:pt modelId="{4287D22C-5965-49C2-831C-CCC68A9B6373}" type="pres">
      <dgm:prSet presAssocID="{51842667-D042-47D5-A325-53DC1BFEB6A0}" presName="linNode" presStyleCnt="0"/>
      <dgm:spPr/>
    </dgm:pt>
    <dgm:pt modelId="{345D6761-2E62-4A92-BDE9-5702C67260C2}" type="pres">
      <dgm:prSet presAssocID="{51842667-D042-47D5-A325-53DC1BFEB6A0}" presName="parentText" presStyleLbl="node1" presStyleIdx="1" presStyleCnt="9">
        <dgm:presLayoutVars>
          <dgm:chMax val="1"/>
          <dgm:bulletEnabled val="1"/>
        </dgm:presLayoutVars>
      </dgm:prSet>
      <dgm:spPr/>
    </dgm:pt>
    <dgm:pt modelId="{7DFA7A4B-E2F1-4938-8A78-9A80B1A3413B}" type="pres">
      <dgm:prSet presAssocID="{48097CE3-10C3-417C-9567-C37972B6A749}" presName="sp" presStyleCnt="0"/>
      <dgm:spPr/>
    </dgm:pt>
    <dgm:pt modelId="{7DC331D0-A70E-4C31-B70C-C2A3E148C666}" type="pres">
      <dgm:prSet presAssocID="{2F560D4D-B0A5-428E-B652-ED204757E8E8}" presName="linNode" presStyleCnt="0"/>
      <dgm:spPr/>
    </dgm:pt>
    <dgm:pt modelId="{F480314D-BDFB-4EE2-9A0B-AE1448B2F829}" type="pres">
      <dgm:prSet presAssocID="{2F560D4D-B0A5-428E-B652-ED204757E8E8}" presName="parentText" presStyleLbl="node1" presStyleIdx="2" presStyleCnt="9">
        <dgm:presLayoutVars>
          <dgm:chMax val="1"/>
          <dgm:bulletEnabled val="1"/>
        </dgm:presLayoutVars>
      </dgm:prSet>
      <dgm:spPr/>
    </dgm:pt>
    <dgm:pt modelId="{022BF26D-BFEE-4D6B-A8D7-CF444E1C0039}" type="pres">
      <dgm:prSet presAssocID="{1F019183-D8C3-42DE-8DE2-6BEE39ED1DF5}" presName="sp" presStyleCnt="0"/>
      <dgm:spPr/>
    </dgm:pt>
    <dgm:pt modelId="{5DEEA627-0077-47AF-9D23-96D79DA6DE1B}" type="pres">
      <dgm:prSet presAssocID="{1677A0CA-DE82-447F-99B7-7C0166B0ED07}" presName="linNode" presStyleCnt="0"/>
      <dgm:spPr/>
    </dgm:pt>
    <dgm:pt modelId="{2EE071EE-67EE-4795-A633-7ADDB9587911}" type="pres">
      <dgm:prSet presAssocID="{1677A0CA-DE82-447F-99B7-7C0166B0ED07}" presName="parentText" presStyleLbl="node1" presStyleIdx="3" presStyleCnt="9">
        <dgm:presLayoutVars>
          <dgm:chMax val="1"/>
          <dgm:bulletEnabled val="1"/>
        </dgm:presLayoutVars>
      </dgm:prSet>
      <dgm:spPr/>
    </dgm:pt>
    <dgm:pt modelId="{2711863F-B170-416B-B664-DF1176FE920D}" type="pres">
      <dgm:prSet presAssocID="{71CE61F0-B9F0-48BA-BCC9-FA3AC14403DD}" presName="sp" presStyleCnt="0"/>
      <dgm:spPr/>
    </dgm:pt>
    <dgm:pt modelId="{6C79A439-203F-41BD-BD98-D211988A24CD}" type="pres">
      <dgm:prSet presAssocID="{3F007005-0196-4D0F-A9E9-B0D133BB05C2}" presName="linNode" presStyleCnt="0"/>
      <dgm:spPr/>
    </dgm:pt>
    <dgm:pt modelId="{010F00CA-B3EF-490E-8B9C-98197B1D356D}" type="pres">
      <dgm:prSet presAssocID="{3F007005-0196-4D0F-A9E9-B0D133BB05C2}" presName="parentText" presStyleLbl="node1" presStyleIdx="4" presStyleCnt="9">
        <dgm:presLayoutVars>
          <dgm:chMax val="1"/>
          <dgm:bulletEnabled val="1"/>
        </dgm:presLayoutVars>
      </dgm:prSet>
      <dgm:spPr/>
    </dgm:pt>
    <dgm:pt modelId="{DC360296-8BD1-4FA4-8247-EB7C50B92D44}" type="pres">
      <dgm:prSet presAssocID="{572C407A-F1A3-4099-8C7B-722E59F9A816}" presName="sp" presStyleCnt="0"/>
      <dgm:spPr/>
    </dgm:pt>
    <dgm:pt modelId="{2E75968E-77C7-4B62-9EBC-74C78F50C714}" type="pres">
      <dgm:prSet presAssocID="{466D0F81-41EA-485E-8D42-FB21B7A172B7}" presName="linNode" presStyleCnt="0"/>
      <dgm:spPr/>
    </dgm:pt>
    <dgm:pt modelId="{BA802B8F-E4BA-4B72-90A6-A3164FF42C8F}" type="pres">
      <dgm:prSet presAssocID="{466D0F81-41EA-485E-8D42-FB21B7A172B7}" presName="parentText" presStyleLbl="node1" presStyleIdx="5" presStyleCnt="9">
        <dgm:presLayoutVars>
          <dgm:chMax val="1"/>
          <dgm:bulletEnabled val="1"/>
        </dgm:presLayoutVars>
      </dgm:prSet>
      <dgm:spPr/>
    </dgm:pt>
    <dgm:pt modelId="{9C2F67B3-891D-4CA3-A77E-37ED50FAE597}" type="pres">
      <dgm:prSet presAssocID="{56EBAF37-D582-4706-8420-DB2B3F0B718F}" presName="sp" presStyleCnt="0"/>
      <dgm:spPr/>
    </dgm:pt>
    <dgm:pt modelId="{016AAE6F-624C-4D67-B52B-ACF6E4104A2B}" type="pres">
      <dgm:prSet presAssocID="{C7CE3157-B27A-447F-BEDD-DC8E9E62EA38}" presName="linNode" presStyleCnt="0"/>
      <dgm:spPr/>
    </dgm:pt>
    <dgm:pt modelId="{B5AE84B7-ADF2-4991-871A-6228E639B2A9}" type="pres">
      <dgm:prSet presAssocID="{C7CE3157-B27A-447F-BEDD-DC8E9E62EA38}" presName="parentText" presStyleLbl="node1" presStyleIdx="6" presStyleCnt="9">
        <dgm:presLayoutVars>
          <dgm:chMax val="1"/>
          <dgm:bulletEnabled val="1"/>
        </dgm:presLayoutVars>
      </dgm:prSet>
      <dgm:spPr/>
    </dgm:pt>
    <dgm:pt modelId="{9CEDDFA0-9338-4043-A1F5-8617BF318C56}" type="pres">
      <dgm:prSet presAssocID="{3041BA66-5FEF-4B43-98B3-0B19CE12E5E7}" presName="sp" presStyleCnt="0"/>
      <dgm:spPr/>
    </dgm:pt>
    <dgm:pt modelId="{412E655E-B64C-4B3F-9A57-DE4683E97C4F}" type="pres">
      <dgm:prSet presAssocID="{7400CFF5-2082-4058-9BB7-C2C9AF82581C}" presName="linNode" presStyleCnt="0"/>
      <dgm:spPr/>
    </dgm:pt>
    <dgm:pt modelId="{1402CAF4-5E75-4393-B895-7066B9586731}" type="pres">
      <dgm:prSet presAssocID="{7400CFF5-2082-4058-9BB7-C2C9AF82581C}" presName="parentText" presStyleLbl="node1" presStyleIdx="7" presStyleCnt="9">
        <dgm:presLayoutVars>
          <dgm:chMax val="1"/>
          <dgm:bulletEnabled val="1"/>
        </dgm:presLayoutVars>
      </dgm:prSet>
      <dgm:spPr/>
    </dgm:pt>
    <dgm:pt modelId="{A6994F57-F2DB-4DAB-BCE4-DE26C821C2F2}" type="pres">
      <dgm:prSet presAssocID="{DBB2AEAD-CFCC-46B2-81B8-30C6E680FAC5}" presName="sp" presStyleCnt="0"/>
      <dgm:spPr/>
    </dgm:pt>
    <dgm:pt modelId="{E3FC25B3-CB66-4B0D-B657-3AFB3C509456}" type="pres">
      <dgm:prSet presAssocID="{F13E4B45-0908-47D9-9FE6-48AEEC5DF530}" presName="linNode" presStyleCnt="0"/>
      <dgm:spPr/>
    </dgm:pt>
    <dgm:pt modelId="{FF690434-4052-4A3A-B897-8F34CE3D0E75}" type="pres">
      <dgm:prSet presAssocID="{F13E4B45-0908-47D9-9FE6-48AEEC5DF530}" presName="parentText" presStyleLbl="node1" presStyleIdx="8" presStyleCnt="9">
        <dgm:presLayoutVars>
          <dgm:chMax val="1"/>
          <dgm:bulletEnabled val="1"/>
        </dgm:presLayoutVars>
      </dgm:prSet>
      <dgm:spPr/>
    </dgm:pt>
  </dgm:ptLst>
  <dgm:cxnLst>
    <dgm:cxn modelId="{256B5B00-BA9C-45AB-ADFF-14D9C378038C}" srcId="{E4B93BF6-01FB-4F6C-8899-0B1BBDC0BC84}" destId="{E59F4D7F-B6FE-475C-94BE-1E5BCE876496}" srcOrd="0" destOrd="0" parTransId="{9AF67633-29C2-4D7B-96DF-A65FAFF9F55E}" sibTransId="{584C948F-DA7E-4F74-974D-3442202579C9}"/>
    <dgm:cxn modelId="{E842C300-C847-4EFC-9C35-9D48EEF1A578}" srcId="{E4B93BF6-01FB-4F6C-8899-0B1BBDC0BC84}" destId="{3F007005-0196-4D0F-A9E9-B0D133BB05C2}" srcOrd="4" destOrd="0" parTransId="{89138C3D-4581-48CF-96E3-97916E50E2C8}" sibTransId="{572C407A-F1A3-4099-8C7B-722E59F9A816}"/>
    <dgm:cxn modelId="{C96E7918-0C14-456A-B952-A4B2FA4A8C2E}" srcId="{E4B93BF6-01FB-4F6C-8899-0B1BBDC0BC84}" destId="{51842667-D042-47D5-A325-53DC1BFEB6A0}" srcOrd="1" destOrd="0" parTransId="{DEC31841-E6D6-410C-8351-952208410612}" sibTransId="{48097CE3-10C3-417C-9567-C37972B6A749}"/>
    <dgm:cxn modelId="{A2485C22-76F7-4C91-914E-69F902AD2A94}" type="presOf" srcId="{1677A0CA-DE82-447F-99B7-7C0166B0ED07}" destId="{2EE071EE-67EE-4795-A633-7ADDB9587911}" srcOrd="0" destOrd="0" presId="urn:microsoft.com/office/officeart/2005/8/layout/vList5"/>
    <dgm:cxn modelId="{FD6F6A64-02EE-4AF9-B73E-A74530CD834D}" type="presOf" srcId="{51842667-D042-47D5-A325-53DC1BFEB6A0}" destId="{345D6761-2E62-4A92-BDE9-5702C67260C2}" srcOrd="0" destOrd="0" presId="urn:microsoft.com/office/officeart/2005/8/layout/vList5"/>
    <dgm:cxn modelId="{387A0165-1967-49BD-8E75-51D44B6D9089}" srcId="{E4B93BF6-01FB-4F6C-8899-0B1BBDC0BC84}" destId="{7400CFF5-2082-4058-9BB7-C2C9AF82581C}" srcOrd="7" destOrd="0" parTransId="{866F5BA0-1342-406C-91B4-239570F8E63D}" sibTransId="{DBB2AEAD-CFCC-46B2-81B8-30C6E680FAC5}"/>
    <dgm:cxn modelId="{A2302849-5467-4BE5-9B3C-E3BC617C675D}" srcId="{E4B93BF6-01FB-4F6C-8899-0B1BBDC0BC84}" destId="{2F560D4D-B0A5-428E-B652-ED204757E8E8}" srcOrd="2" destOrd="0" parTransId="{D469AACD-DE8C-414C-B0A9-430D8378966B}" sibTransId="{1F019183-D8C3-42DE-8DE2-6BEE39ED1DF5}"/>
    <dgm:cxn modelId="{6538CE53-A59C-4EBF-AE40-34E9E8B9DACC}" type="presOf" srcId="{E59F4D7F-B6FE-475C-94BE-1E5BCE876496}" destId="{1EBBDF7C-CDC7-4DD7-BCC8-09B48E2B4178}" srcOrd="0" destOrd="0" presId="urn:microsoft.com/office/officeart/2005/8/layout/vList5"/>
    <dgm:cxn modelId="{F3295A59-B7E1-4869-BE5B-690672820704}" srcId="{E4B93BF6-01FB-4F6C-8899-0B1BBDC0BC84}" destId="{C7CE3157-B27A-447F-BEDD-DC8E9E62EA38}" srcOrd="6" destOrd="0" parTransId="{35D91200-79F0-4161-8A46-42890DBCB2C7}" sibTransId="{3041BA66-5FEF-4B43-98B3-0B19CE12E5E7}"/>
    <dgm:cxn modelId="{710C4C82-8E5A-47A6-971D-63225EEE873F}" srcId="{E4B93BF6-01FB-4F6C-8899-0B1BBDC0BC84}" destId="{466D0F81-41EA-485E-8D42-FB21B7A172B7}" srcOrd="5" destOrd="0" parTransId="{86E69A34-6389-456D-9744-A94852287C2B}" sibTransId="{56EBAF37-D582-4706-8420-DB2B3F0B718F}"/>
    <dgm:cxn modelId="{9CF97F9A-45F2-468A-B325-1C1340CBDE9E}" srcId="{E4B93BF6-01FB-4F6C-8899-0B1BBDC0BC84}" destId="{F13E4B45-0908-47D9-9FE6-48AEEC5DF530}" srcOrd="8" destOrd="0" parTransId="{3FB4353C-ACB5-4334-AC06-38F0EE191548}" sibTransId="{C1E734F5-1834-49DC-9533-9A9F7FEDFE47}"/>
    <dgm:cxn modelId="{4741F3A2-636B-4743-908E-E2C08A6499C8}" srcId="{E4B93BF6-01FB-4F6C-8899-0B1BBDC0BC84}" destId="{1677A0CA-DE82-447F-99B7-7C0166B0ED07}" srcOrd="3" destOrd="0" parTransId="{A55C9484-18CA-4E37-A409-9AA2D34A5923}" sibTransId="{71CE61F0-B9F0-48BA-BCC9-FA3AC14403DD}"/>
    <dgm:cxn modelId="{6E60CFA4-F44E-48B3-B4D0-3B7A01065225}" type="presOf" srcId="{7400CFF5-2082-4058-9BB7-C2C9AF82581C}" destId="{1402CAF4-5E75-4393-B895-7066B9586731}" srcOrd="0" destOrd="0" presId="urn:microsoft.com/office/officeart/2005/8/layout/vList5"/>
    <dgm:cxn modelId="{EEA6EEA6-C28D-46B7-B92F-77B070CAB58D}" type="presOf" srcId="{E4B93BF6-01FB-4F6C-8899-0B1BBDC0BC84}" destId="{2DC87B2A-205F-4181-AD81-B94638BC3824}" srcOrd="0" destOrd="0" presId="urn:microsoft.com/office/officeart/2005/8/layout/vList5"/>
    <dgm:cxn modelId="{E65B1BA7-8E35-4FCD-B16D-04D0ED733B67}" type="presOf" srcId="{C7CE3157-B27A-447F-BEDD-DC8E9E62EA38}" destId="{B5AE84B7-ADF2-4991-871A-6228E639B2A9}" srcOrd="0" destOrd="0" presId="urn:microsoft.com/office/officeart/2005/8/layout/vList5"/>
    <dgm:cxn modelId="{57032CA9-F2AD-4004-8D5D-762996CEF1D5}" type="presOf" srcId="{466D0F81-41EA-485E-8D42-FB21B7A172B7}" destId="{BA802B8F-E4BA-4B72-90A6-A3164FF42C8F}" srcOrd="0" destOrd="0" presId="urn:microsoft.com/office/officeart/2005/8/layout/vList5"/>
    <dgm:cxn modelId="{472282C8-5187-43DC-8C67-6540A47F21AD}" type="presOf" srcId="{3F007005-0196-4D0F-A9E9-B0D133BB05C2}" destId="{010F00CA-B3EF-490E-8B9C-98197B1D356D}" srcOrd="0" destOrd="0" presId="urn:microsoft.com/office/officeart/2005/8/layout/vList5"/>
    <dgm:cxn modelId="{45751BDA-609D-4268-B7FF-9A3A9B45A3F3}" type="presOf" srcId="{F13E4B45-0908-47D9-9FE6-48AEEC5DF530}" destId="{FF690434-4052-4A3A-B897-8F34CE3D0E75}" srcOrd="0" destOrd="0" presId="urn:microsoft.com/office/officeart/2005/8/layout/vList5"/>
    <dgm:cxn modelId="{013111EE-5090-4FDC-99EE-53F03655F4CC}" type="presOf" srcId="{2F560D4D-B0A5-428E-B652-ED204757E8E8}" destId="{F480314D-BDFB-4EE2-9A0B-AE1448B2F829}" srcOrd="0" destOrd="0" presId="urn:microsoft.com/office/officeart/2005/8/layout/vList5"/>
    <dgm:cxn modelId="{E59FD6DE-64F1-46FE-8D72-0226B658F5FA}" type="presParOf" srcId="{2DC87B2A-205F-4181-AD81-B94638BC3824}" destId="{8C5C5E7A-4530-4CD2-AED3-1EB965D6912B}" srcOrd="0" destOrd="0" presId="urn:microsoft.com/office/officeart/2005/8/layout/vList5"/>
    <dgm:cxn modelId="{C3A8732D-72B9-4428-AF11-72BAF34E9A8E}" type="presParOf" srcId="{8C5C5E7A-4530-4CD2-AED3-1EB965D6912B}" destId="{1EBBDF7C-CDC7-4DD7-BCC8-09B48E2B4178}" srcOrd="0" destOrd="0" presId="urn:microsoft.com/office/officeart/2005/8/layout/vList5"/>
    <dgm:cxn modelId="{F39E3CD0-6A99-4AA7-9DD6-50FFA25C3034}" type="presParOf" srcId="{2DC87B2A-205F-4181-AD81-B94638BC3824}" destId="{14666099-5675-4D2E-BDB2-C44E051D9585}" srcOrd="1" destOrd="0" presId="urn:microsoft.com/office/officeart/2005/8/layout/vList5"/>
    <dgm:cxn modelId="{BE927F30-A965-4497-9966-C64DB38D66DE}" type="presParOf" srcId="{2DC87B2A-205F-4181-AD81-B94638BC3824}" destId="{4287D22C-5965-49C2-831C-CCC68A9B6373}" srcOrd="2" destOrd="0" presId="urn:microsoft.com/office/officeart/2005/8/layout/vList5"/>
    <dgm:cxn modelId="{A31A598D-7D12-4EC9-BD61-01E568000440}" type="presParOf" srcId="{4287D22C-5965-49C2-831C-CCC68A9B6373}" destId="{345D6761-2E62-4A92-BDE9-5702C67260C2}" srcOrd="0" destOrd="0" presId="urn:microsoft.com/office/officeart/2005/8/layout/vList5"/>
    <dgm:cxn modelId="{3EE3B005-D1C1-4052-A1EE-D08892ED5C52}" type="presParOf" srcId="{2DC87B2A-205F-4181-AD81-B94638BC3824}" destId="{7DFA7A4B-E2F1-4938-8A78-9A80B1A3413B}" srcOrd="3" destOrd="0" presId="urn:microsoft.com/office/officeart/2005/8/layout/vList5"/>
    <dgm:cxn modelId="{751407A1-C100-43FF-9B89-F7F4621F9861}" type="presParOf" srcId="{2DC87B2A-205F-4181-AD81-B94638BC3824}" destId="{7DC331D0-A70E-4C31-B70C-C2A3E148C666}" srcOrd="4" destOrd="0" presId="urn:microsoft.com/office/officeart/2005/8/layout/vList5"/>
    <dgm:cxn modelId="{11185B1A-D1B2-4BC1-B47C-8BB8BC4AACE7}" type="presParOf" srcId="{7DC331D0-A70E-4C31-B70C-C2A3E148C666}" destId="{F480314D-BDFB-4EE2-9A0B-AE1448B2F829}" srcOrd="0" destOrd="0" presId="urn:microsoft.com/office/officeart/2005/8/layout/vList5"/>
    <dgm:cxn modelId="{D2045C08-6E99-4220-B4A5-D39DAED17AD3}" type="presParOf" srcId="{2DC87B2A-205F-4181-AD81-B94638BC3824}" destId="{022BF26D-BFEE-4D6B-A8D7-CF444E1C0039}" srcOrd="5" destOrd="0" presId="urn:microsoft.com/office/officeart/2005/8/layout/vList5"/>
    <dgm:cxn modelId="{119CE26D-1345-4158-AAFD-1DDDD05AA92C}" type="presParOf" srcId="{2DC87B2A-205F-4181-AD81-B94638BC3824}" destId="{5DEEA627-0077-47AF-9D23-96D79DA6DE1B}" srcOrd="6" destOrd="0" presId="urn:microsoft.com/office/officeart/2005/8/layout/vList5"/>
    <dgm:cxn modelId="{F7139BD4-D844-4799-8D4A-AC6C10E6C832}" type="presParOf" srcId="{5DEEA627-0077-47AF-9D23-96D79DA6DE1B}" destId="{2EE071EE-67EE-4795-A633-7ADDB9587911}" srcOrd="0" destOrd="0" presId="urn:microsoft.com/office/officeart/2005/8/layout/vList5"/>
    <dgm:cxn modelId="{D1CABC8E-8998-4CEA-9BDC-F20EE008EE4B}" type="presParOf" srcId="{2DC87B2A-205F-4181-AD81-B94638BC3824}" destId="{2711863F-B170-416B-B664-DF1176FE920D}" srcOrd="7" destOrd="0" presId="urn:microsoft.com/office/officeart/2005/8/layout/vList5"/>
    <dgm:cxn modelId="{4D512478-51B6-4E1A-B80B-6DF24A2E2814}" type="presParOf" srcId="{2DC87B2A-205F-4181-AD81-B94638BC3824}" destId="{6C79A439-203F-41BD-BD98-D211988A24CD}" srcOrd="8" destOrd="0" presId="urn:microsoft.com/office/officeart/2005/8/layout/vList5"/>
    <dgm:cxn modelId="{6C020635-28D4-421F-8BC3-20ACACF5A62F}" type="presParOf" srcId="{6C79A439-203F-41BD-BD98-D211988A24CD}" destId="{010F00CA-B3EF-490E-8B9C-98197B1D356D}" srcOrd="0" destOrd="0" presId="urn:microsoft.com/office/officeart/2005/8/layout/vList5"/>
    <dgm:cxn modelId="{44D963DE-6BA5-44A2-98AC-86F14633B6F1}" type="presParOf" srcId="{2DC87B2A-205F-4181-AD81-B94638BC3824}" destId="{DC360296-8BD1-4FA4-8247-EB7C50B92D44}" srcOrd="9" destOrd="0" presId="urn:microsoft.com/office/officeart/2005/8/layout/vList5"/>
    <dgm:cxn modelId="{699C7D59-B161-4EFD-B72D-58AF9BF4F2B2}" type="presParOf" srcId="{2DC87B2A-205F-4181-AD81-B94638BC3824}" destId="{2E75968E-77C7-4B62-9EBC-74C78F50C714}" srcOrd="10" destOrd="0" presId="urn:microsoft.com/office/officeart/2005/8/layout/vList5"/>
    <dgm:cxn modelId="{3F9D924E-32BC-4A50-BFB7-4A81D0735FCB}" type="presParOf" srcId="{2E75968E-77C7-4B62-9EBC-74C78F50C714}" destId="{BA802B8F-E4BA-4B72-90A6-A3164FF42C8F}" srcOrd="0" destOrd="0" presId="urn:microsoft.com/office/officeart/2005/8/layout/vList5"/>
    <dgm:cxn modelId="{6669FD48-AC08-48DD-911A-2ABF63690637}" type="presParOf" srcId="{2DC87B2A-205F-4181-AD81-B94638BC3824}" destId="{9C2F67B3-891D-4CA3-A77E-37ED50FAE597}" srcOrd="11" destOrd="0" presId="urn:microsoft.com/office/officeart/2005/8/layout/vList5"/>
    <dgm:cxn modelId="{65AF76B9-72A1-4D4A-8E8F-9F894278804B}" type="presParOf" srcId="{2DC87B2A-205F-4181-AD81-B94638BC3824}" destId="{016AAE6F-624C-4D67-B52B-ACF6E4104A2B}" srcOrd="12" destOrd="0" presId="urn:microsoft.com/office/officeart/2005/8/layout/vList5"/>
    <dgm:cxn modelId="{A0433770-7AEE-4ECB-B2C2-CCF314DD4831}" type="presParOf" srcId="{016AAE6F-624C-4D67-B52B-ACF6E4104A2B}" destId="{B5AE84B7-ADF2-4991-871A-6228E639B2A9}" srcOrd="0" destOrd="0" presId="urn:microsoft.com/office/officeart/2005/8/layout/vList5"/>
    <dgm:cxn modelId="{ED78CC2E-4364-4C9F-B6A9-9B5218AEE9D5}" type="presParOf" srcId="{2DC87B2A-205F-4181-AD81-B94638BC3824}" destId="{9CEDDFA0-9338-4043-A1F5-8617BF318C56}" srcOrd="13" destOrd="0" presId="urn:microsoft.com/office/officeart/2005/8/layout/vList5"/>
    <dgm:cxn modelId="{5B88E961-FB55-46A9-B376-C69329AD6FEE}" type="presParOf" srcId="{2DC87B2A-205F-4181-AD81-B94638BC3824}" destId="{412E655E-B64C-4B3F-9A57-DE4683E97C4F}" srcOrd="14" destOrd="0" presId="urn:microsoft.com/office/officeart/2005/8/layout/vList5"/>
    <dgm:cxn modelId="{54215C22-F039-4FC4-999B-CF0D8D830D7A}" type="presParOf" srcId="{412E655E-B64C-4B3F-9A57-DE4683E97C4F}" destId="{1402CAF4-5E75-4393-B895-7066B9586731}" srcOrd="0" destOrd="0" presId="urn:microsoft.com/office/officeart/2005/8/layout/vList5"/>
    <dgm:cxn modelId="{72163AA5-77B6-4F70-AF29-A2583246C58E}" type="presParOf" srcId="{2DC87B2A-205F-4181-AD81-B94638BC3824}" destId="{A6994F57-F2DB-4DAB-BCE4-DE26C821C2F2}" srcOrd="15" destOrd="0" presId="urn:microsoft.com/office/officeart/2005/8/layout/vList5"/>
    <dgm:cxn modelId="{876A5678-C21E-4065-ADE7-1FDF788680D7}" type="presParOf" srcId="{2DC87B2A-205F-4181-AD81-B94638BC3824}" destId="{E3FC25B3-CB66-4B0D-B657-3AFB3C509456}" srcOrd="16" destOrd="0" presId="urn:microsoft.com/office/officeart/2005/8/layout/vList5"/>
    <dgm:cxn modelId="{62F1D5B2-9EB3-49B2-96E9-700E9654AB0F}" type="presParOf" srcId="{E3FC25B3-CB66-4B0D-B657-3AFB3C509456}" destId="{FF690434-4052-4A3A-B897-8F34CE3D0E75}"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AEFF6-3791-49C4-ABAB-E4942FD4B6D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0E48665-3520-46F2-9431-4A1177BA059A}">
      <dgm:prSet/>
      <dgm:spPr/>
      <dgm:t>
        <a:bodyPr/>
        <a:lstStyle/>
        <a:p>
          <a:r>
            <a:rPr lang="en-US"/>
            <a:t>This project is based on IOT(Internet of Things).</a:t>
          </a:r>
        </a:p>
      </dgm:t>
    </dgm:pt>
    <dgm:pt modelId="{AEE29A3A-BF9A-4522-8F5E-046A24EF193F}" type="parTrans" cxnId="{B402984F-D8BE-4CB9-92A9-3DDA778C1ED9}">
      <dgm:prSet/>
      <dgm:spPr/>
      <dgm:t>
        <a:bodyPr/>
        <a:lstStyle/>
        <a:p>
          <a:endParaRPr lang="en-US"/>
        </a:p>
      </dgm:t>
    </dgm:pt>
    <dgm:pt modelId="{84813568-A0F0-4ACD-8889-D06EBA9A99E7}" type="sibTrans" cxnId="{B402984F-D8BE-4CB9-92A9-3DDA778C1ED9}">
      <dgm:prSet/>
      <dgm:spPr/>
      <dgm:t>
        <a:bodyPr/>
        <a:lstStyle/>
        <a:p>
          <a:endParaRPr lang="en-US"/>
        </a:p>
      </dgm:t>
    </dgm:pt>
    <dgm:pt modelId="{2CFE4498-230C-4AA7-845D-963E62654CAD}">
      <dgm:prSet/>
      <dgm:spPr/>
      <dgm:t>
        <a:bodyPr/>
        <a:lstStyle/>
        <a:p>
          <a:pPr rtl="0"/>
          <a:r>
            <a:rPr lang="en-US"/>
            <a:t>DeVoe’s Chair is a smart wheelchair which comes with a fall detection system, GPS tracking, sensing your body temperature, heart rate, SpO2 along with a home automation system which can be controlled by</a:t>
          </a:r>
          <a:r>
            <a:rPr lang="en-US">
              <a:latin typeface="Calibri Light" panose="020F0302020204030204"/>
            </a:rPr>
            <a:t> android application.</a:t>
          </a:r>
          <a:endParaRPr lang="en-US"/>
        </a:p>
      </dgm:t>
    </dgm:pt>
    <dgm:pt modelId="{544E0B5F-C131-4B8C-905C-FCFDA30938BA}" type="parTrans" cxnId="{CFC94437-7890-4CB1-A262-3A389387C19E}">
      <dgm:prSet/>
      <dgm:spPr/>
      <dgm:t>
        <a:bodyPr/>
        <a:lstStyle/>
        <a:p>
          <a:endParaRPr lang="en-US"/>
        </a:p>
      </dgm:t>
    </dgm:pt>
    <dgm:pt modelId="{3CE4F10D-06AE-4436-8C7B-2B06C64B8ABA}" type="sibTrans" cxnId="{CFC94437-7890-4CB1-A262-3A389387C19E}">
      <dgm:prSet/>
      <dgm:spPr/>
      <dgm:t>
        <a:bodyPr/>
        <a:lstStyle/>
        <a:p>
          <a:endParaRPr lang="en-US"/>
        </a:p>
      </dgm:t>
    </dgm:pt>
    <dgm:pt modelId="{70D6A927-D0D4-41AB-80D9-B3FE42D255BA}">
      <dgm:prSet/>
      <dgm:spPr/>
      <dgm:t>
        <a:bodyPr/>
        <a:lstStyle/>
        <a:p>
          <a:r>
            <a:rPr lang="en-US"/>
            <a:t>This chair is the future of care services around the globe, be it daycare for children or old age homes for elderly people.</a:t>
          </a:r>
        </a:p>
      </dgm:t>
    </dgm:pt>
    <dgm:pt modelId="{1AA3840B-0C47-427F-AF02-B59CE76B43DB}" type="parTrans" cxnId="{8143FAE2-3E6E-456E-83BC-F8E03B7C233A}">
      <dgm:prSet/>
      <dgm:spPr/>
      <dgm:t>
        <a:bodyPr/>
        <a:lstStyle/>
        <a:p>
          <a:endParaRPr lang="en-US"/>
        </a:p>
      </dgm:t>
    </dgm:pt>
    <dgm:pt modelId="{04F6A052-E9F3-40FD-8D18-6AC6508C77CA}" type="sibTrans" cxnId="{8143FAE2-3E6E-456E-83BC-F8E03B7C233A}">
      <dgm:prSet/>
      <dgm:spPr/>
      <dgm:t>
        <a:bodyPr/>
        <a:lstStyle/>
        <a:p>
          <a:endParaRPr lang="en-US"/>
        </a:p>
      </dgm:t>
    </dgm:pt>
    <dgm:pt modelId="{2CFF7E93-71DB-4EE5-B4C8-0CF01EB2DAA6}">
      <dgm:prSet/>
      <dgm:spPr/>
      <dgm:t>
        <a:bodyPr/>
        <a:lstStyle/>
        <a:p>
          <a:r>
            <a:rPr lang="en-US"/>
            <a:t>The chair provides comfort and security to anyone who is in a need to carry out the basic day to day life activities. </a:t>
          </a:r>
        </a:p>
      </dgm:t>
    </dgm:pt>
    <dgm:pt modelId="{F95EB878-9C32-414A-8128-988239B7871E}" type="parTrans" cxnId="{064869D5-89F4-4E43-A6C0-2261C01BC2B5}">
      <dgm:prSet/>
      <dgm:spPr/>
      <dgm:t>
        <a:bodyPr/>
        <a:lstStyle/>
        <a:p>
          <a:endParaRPr lang="en-US"/>
        </a:p>
      </dgm:t>
    </dgm:pt>
    <dgm:pt modelId="{B7E66363-1D10-4D2D-924F-408A1BB17994}" type="sibTrans" cxnId="{064869D5-89F4-4E43-A6C0-2261C01BC2B5}">
      <dgm:prSet/>
      <dgm:spPr/>
      <dgm:t>
        <a:bodyPr/>
        <a:lstStyle/>
        <a:p>
          <a:endParaRPr lang="en-US"/>
        </a:p>
      </dgm:t>
    </dgm:pt>
    <dgm:pt modelId="{E0F15993-32E7-4D62-A412-36D238A9A521}" type="pres">
      <dgm:prSet presAssocID="{92BAEFF6-3791-49C4-ABAB-E4942FD4B6DC}" presName="linear" presStyleCnt="0">
        <dgm:presLayoutVars>
          <dgm:animLvl val="lvl"/>
          <dgm:resizeHandles val="exact"/>
        </dgm:presLayoutVars>
      </dgm:prSet>
      <dgm:spPr/>
    </dgm:pt>
    <dgm:pt modelId="{C2D73950-3495-4425-8352-D4D0EC75D6F5}" type="pres">
      <dgm:prSet presAssocID="{80E48665-3520-46F2-9431-4A1177BA059A}" presName="parentText" presStyleLbl="node1" presStyleIdx="0" presStyleCnt="4">
        <dgm:presLayoutVars>
          <dgm:chMax val="0"/>
          <dgm:bulletEnabled val="1"/>
        </dgm:presLayoutVars>
      </dgm:prSet>
      <dgm:spPr/>
    </dgm:pt>
    <dgm:pt modelId="{9BF4D27E-1209-4E20-B20D-5E570904F292}" type="pres">
      <dgm:prSet presAssocID="{84813568-A0F0-4ACD-8889-D06EBA9A99E7}" presName="spacer" presStyleCnt="0"/>
      <dgm:spPr/>
    </dgm:pt>
    <dgm:pt modelId="{3DFB32A5-0858-413C-810E-CBB65233722C}" type="pres">
      <dgm:prSet presAssocID="{2CFE4498-230C-4AA7-845D-963E62654CAD}" presName="parentText" presStyleLbl="node1" presStyleIdx="1" presStyleCnt="4">
        <dgm:presLayoutVars>
          <dgm:chMax val="0"/>
          <dgm:bulletEnabled val="1"/>
        </dgm:presLayoutVars>
      </dgm:prSet>
      <dgm:spPr/>
    </dgm:pt>
    <dgm:pt modelId="{F4C60CA5-5CF0-4F26-9B48-9F07B572784A}" type="pres">
      <dgm:prSet presAssocID="{3CE4F10D-06AE-4436-8C7B-2B06C64B8ABA}" presName="spacer" presStyleCnt="0"/>
      <dgm:spPr/>
    </dgm:pt>
    <dgm:pt modelId="{D2DC73D1-BAF6-465E-906B-9DD9B3910748}" type="pres">
      <dgm:prSet presAssocID="{70D6A927-D0D4-41AB-80D9-B3FE42D255BA}" presName="parentText" presStyleLbl="node1" presStyleIdx="2" presStyleCnt="4">
        <dgm:presLayoutVars>
          <dgm:chMax val="0"/>
          <dgm:bulletEnabled val="1"/>
        </dgm:presLayoutVars>
      </dgm:prSet>
      <dgm:spPr/>
    </dgm:pt>
    <dgm:pt modelId="{D70C70F7-9A9D-4DFA-A3FD-E461CBAE39AF}" type="pres">
      <dgm:prSet presAssocID="{04F6A052-E9F3-40FD-8D18-6AC6508C77CA}" presName="spacer" presStyleCnt="0"/>
      <dgm:spPr/>
    </dgm:pt>
    <dgm:pt modelId="{6780A807-3A5B-4BA2-AA05-A8367F236AC3}" type="pres">
      <dgm:prSet presAssocID="{2CFF7E93-71DB-4EE5-B4C8-0CF01EB2DAA6}" presName="parentText" presStyleLbl="node1" presStyleIdx="3" presStyleCnt="4">
        <dgm:presLayoutVars>
          <dgm:chMax val="0"/>
          <dgm:bulletEnabled val="1"/>
        </dgm:presLayoutVars>
      </dgm:prSet>
      <dgm:spPr/>
    </dgm:pt>
  </dgm:ptLst>
  <dgm:cxnLst>
    <dgm:cxn modelId="{834FD31F-47EF-4A2A-85DD-3F367552878A}" type="presOf" srcId="{70D6A927-D0D4-41AB-80D9-B3FE42D255BA}" destId="{D2DC73D1-BAF6-465E-906B-9DD9B3910748}" srcOrd="0" destOrd="0" presId="urn:microsoft.com/office/officeart/2005/8/layout/vList2"/>
    <dgm:cxn modelId="{CFC94437-7890-4CB1-A262-3A389387C19E}" srcId="{92BAEFF6-3791-49C4-ABAB-E4942FD4B6DC}" destId="{2CFE4498-230C-4AA7-845D-963E62654CAD}" srcOrd="1" destOrd="0" parTransId="{544E0B5F-C131-4B8C-905C-FCFDA30938BA}" sibTransId="{3CE4F10D-06AE-4436-8C7B-2B06C64B8ABA}"/>
    <dgm:cxn modelId="{72CFE66B-8764-40C3-9C1E-DEAD282903E4}" type="presOf" srcId="{2CFE4498-230C-4AA7-845D-963E62654CAD}" destId="{3DFB32A5-0858-413C-810E-CBB65233722C}" srcOrd="0" destOrd="0" presId="urn:microsoft.com/office/officeart/2005/8/layout/vList2"/>
    <dgm:cxn modelId="{B402984F-D8BE-4CB9-92A9-3DDA778C1ED9}" srcId="{92BAEFF6-3791-49C4-ABAB-E4942FD4B6DC}" destId="{80E48665-3520-46F2-9431-4A1177BA059A}" srcOrd="0" destOrd="0" parTransId="{AEE29A3A-BF9A-4522-8F5E-046A24EF193F}" sibTransId="{84813568-A0F0-4ACD-8889-D06EBA9A99E7}"/>
    <dgm:cxn modelId="{BA319974-395B-4D01-96B8-9A7D018632F7}" type="presOf" srcId="{80E48665-3520-46F2-9431-4A1177BA059A}" destId="{C2D73950-3495-4425-8352-D4D0EC75D6F5}" srcOrd="0" destOrd="0" presId="urn:microsoft.com/office/officeart/2005/8/layout/vList2"/>
    <dgm:cxn modelId="{DC8D1E99-A222-4166-A7F2-8C2FD39FD560}" type="presOf" srcId="{2CFF7E93-71DB-4EE5-B4C8-0CF01EB2DAA6}" destId="{6780A807-3A5B-4BA2-AA05-A8367F236AC3}" srcOrd="0" destOrd="0" presId="urn:microsoft.com/office/officeart/2005/8/layout/vList2"/>
    <dgm:cxn modelId="{46B241CD-E4E0-4F72-B41A-70DD193CB4AD}" type="presOf" srcId="{92BAEFF6-3791-49C4-ABAB-E4942FD4B6DC}" destId="{E0F15993-32E7-4D62-A412-36D238A9A521}" srcOrd="0" destOrd="0" presId="urn:microsoft.com/office/officeart/2005/8/layout/vList2"/>
    <dgm:cxn modelId="{064869D5-89F4-4E43-A6C0-2261C01BC2B5}" srcId="{92BAEFF6-3791-49C4-ABAB-E4942FD4B6DC}" destId="{2CFF7E93-71DB-4EE5-B4C8-0CF01EB2DAA6}" srcOrd="3" destOrd="0" parTransId="{F95EB878-9C32-414A-8128-988239B7871E}" sibTransId="{B7E66363-1D10-4D2D-924F-408A1BB17994}"/>
    <dgm:cxn modelId="{8143FAE2-3E6E-456E-83BC-F8E03B7C233A}" srcId="{92BAEFF6-3791-49C4-ABAB-E4942FD4B6DC}" destId="{70D6A927-D0D4-41AB-80D9-B3FE42D255BA}" srcOrd="2" destOrd="0" parTransId="{1AA3840B-0C47-427F-AF02-B59CE76B43DB}" sibTransId="{04F6A052-E9F3-40FD-8D18-6AC6508C77CA}"/>
    <dgm:cxn modelId="{2842077E-89C1-4163-86A5-8D223D279BAD}" type="presParOf" srcId="{E0F15993-32E7-4D62-A412-36D238A9A521}" destId="{C2D73950-3495-4425-8352-D4D0EC75D6F5}" srcOrd="0" destOrd="0" presId="urn:microsoft.com/office/officeart/2005/8/layout/vList2"/>
    <dgm:cxn modelId="{37E36931-BD07-48BF-BC52-3D630C46B7E8}" type="presParOf" srcId="{E0F15993-32E7-4D62-A412-36D238A9A521}" destId="{9BF4D27E-1209-4E20-B20D-5E570904F292}" srcOrd="1" destOrd="0" presId="urn:microsoft.com/office/officeart/2005/8/layout/vList2"/>
    <dgm:cxn modelId="{73CCD3DB-1E33-47CC-A41F-229D371EFEBB}" type="presParOf" srcId="{E0F15993-32E7-4D62-A412-36D238A9A521}" destId="{3DFB32A5-0858-413C-810E-CBB65233722C}" srcOrd="2" destOrd="0" presId="urn:microsoft.com/office/officeart/2005/8/layout/vList2"/>
    <dgm:cxn modelId="{2727C90A-592E-47D0-8109-FAF2C0606F41}" type="presParOf" srcId="{E0F15993-32E7-4D62-A412-36D238A9A521}" destId="{F4C60CA5-5CF0-4F26-9B48-9F07B572784A}" srcOrd="3" destOrd="0" presId="urn:microsoft.com/office/officeart/2005/8/layout/vList2"/>
    <dgm:cxn modelId="{0FEE1A5B-0EDE-4D36-90E7-0B03D193E13D}" type="presParOf" srcId="{E0F15993-32E7-4D62-A412-36D238A9A521}" destId="{D2DC73D1-BAF6-465E-906B-9DD9B3910748}" srcOrd="4" destOrd="0" presId="urn:microsoft.com/office/officeart/2005/8/layout/vList2"/>
    <dgm:cxn modelId="{394F0199-444C-4EEF-9087-A00623C5ED16}" type="presParOf" srcId="{E0F15993-32E7-4D62-A412-36D238A9A521}" destId="{D70C70F7-9A9D-4DFA-A3FD-E461CBAE39AF}" srcOrd="5" destOrd="0" presId="urn:microsoft.com/office/officeart/2005/8/layout/vList2"/>
    <dgm:cxn modelId="{57801E41-83E2-4802-BB4A-64FF578C4391}" type="presParOf" srcId="{E0F15993-32E7-4D62-A412-36D238A9A521}" destId="{6780A807-3A5B-4BA2-AA05-A8367F236AC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BDEA05-B45D-4156-883B-8C97D049C6AB}"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B5BCD4EE-0568-4F31-9540-C797265496B4}">
      <dgm:prSet/>
      <dgm:spPr/>
      <dgm:t>
        <a:bodyPr/>
        <a:lstStyle/>
        <a:p>
          <a:r>
            <a:rPr lang="en-US"/>
            <a:t>There’s been a project which is being made with a similar concept. In that project, a fall detection device was made which senses the jerk and alerts the </a:t>
          </a:r>
          <a:r>
            <a:rPr lang="en-US">
              <a:latin typeface="Calibri Light" panose="020F0302020204030204"/>
            </a:rPr>
            <a:t>loved</a:t>
          </a:r>
          <a:r>
            <a:rPr lang="en-US"/>
            <a:t> ones of the user through </a:t>
          </a:r>
          <a:r>
            <a:rPr lang="en-US" err="1"/>
            <a:t>Wifi</a:t>
          </a:r>
          <a:r>
            <a:rPr lang="en-US"/>
            <a:t>.</a:t>
          </a:r>
        </a:p>
      </dgm:t>
    </dgm:pt>
    <dgm:pt modelId="{F00EC027-8375-4754-A385-E749BE7F62BF}" type="parTrans" cxnId="{D7F748E8-63E6-4093-A5A2-08370A844DB9}">
      <dgm:prSet/>
      <dgm:spPr/>
      <dgm:t>
        <a:bodyPr/>
        <a:lstStyle/>
        <a:p>
          <a:endParaRPr lang="en-US"/>
        </a:p>
      </dgm:t>
    </dgm:pt>
    <dgm:pt modelId="{F92A86C7-9608-49EF-82C4-C1ABACCC6D8F}" type="sibTrans" cxnId="{D7F748E8-63E6-4093-A5A2-08370A844DB9}">
      <dgm:prSet/>
      <dgm:spPr/>
      <dgm:t>
        <a:bodyPr/>
        <a:lstStyle/>
        <a:p>
          <a:endParaRPr lang="en-US"/>
        </a:p>
      </dgm:t>
    </dgm:pt>
    <dgm:pt modelId="{8F55589A-C39F-4FF5-A425-6D41454913D5}">
      <dgm:prSet/>
      <dgm:spPr/>
      <dgm:t>
        <a:bodyPr/>
        <a:lstStyle/>
        <a:p>
          <a:r>
            <a:rPr lang="en-US"/>
            <a:t>Home automation systems are made with NODE-MCU(ESP8266) or raspberry </a:t>
          </a:r>
          <a:r>
            <a:rPr lang="en-US" err="1"/>
            <a:t>pi.This</a:t>
          </a:r>
          <a:r>
            <a:rPr lang="en-US"/>
            <a:t> project provides home automation only with </a:t>
          </a:r>
          <a:r>
            <a:rPr lang="en-US" err="1"/>
            <a:t>wifi</a:t>
          </a:r>
          <a:r>
            <a:rPr lang="en-US"/>
            <a:t>. </a:t>
          </a:r>
        </a:p>
      </dgm:t>
    </dgm:pt>
    <dgm:pt modelId="{1DD5D5E8-EA91-4D72-8E20-D202721165D3}" type="parTrans" cxnId="{5EFC5808-F02D-4EA3-9BC3-557E04E2DEA8}">
      <dgm:prSet/>
      <dgm:spPr/>
      <dgm:t>
        <a:bodyPr/>
        <a:lstStyle/>
        <a:p>
          <a:endParaRPr lang="en-US"/>
        </a:p>
      </dgm:t>
    </dgm:pt>
    <dgm:pt modelId="{276652F0-9E67-4820-93BE-21ED9F4638E4}" type="sibTrans" cxnId="{5EFC5808-F02D-4EA3-9BC3-557E04E2DEA8}">
      <dgm:prSet/>
      <dgm:spPr/>
      <dgm:t>
        <a:bodyPr/>
        <a:lstStyle/>
        <a:p>
          <a:endParaRPr lang="en-US"/>
        </a:p>
      </dgm:t>
    </dgm:pt>
    <dgm:pt modelId="{7F4AF051-F110-4E5F-8C29-DE6CA0699CD5}">
      <dgm:prSet/>
      <dgm:spPr/>
      <dgm:t>
        <a:bodyPr/>
        <a:lstStyle/>
        <a:p>
          <a:r>
            <a:rPr lang="en-US"/>
            <a:t>In our project we are adding multiple </a:t>
          </a:r>
          <a:r>
            <a:rPr lang="en-US" err="1"/>
            <a:t>modules.Firstly</a:t>
          </a:r>
          <a:r>
            <a:rPr lang="en-US"/>
            <a:t> we are using ESP32 ; it has </a:t>
          </a:r>
          <a:r>
            <a:rPr lang="en-US" err="1"/>
            <a:t>wifi</a:t>
          </a:r>
          <a:r>
            <a:rPr lang="en-US"/>
            <a:t> as well as </a:t>
          </a:r>
          <a:r>
            <a:rPr lang="en-US" err="1"/>
            <a:t>bluetooth</a:t>
          </a:r>
          <a:r>
            <a:rPr lang="en-US"/>
            <a:t> modules. We are trying to use low cost components and adding different modules to the chair.</a:t>
          </a:r>
        </a:p>
      </dgm:t>
    </dgm:pt>
    <dgm:pt modelId="{C970B034-8AE9-4BCA-A421-9A25BDB02A6E}" type="parTrans" cxnId="{CAAEF844-C45A-45DD-8167-E90B11227D95}">
      <dgm:prSet/>
      <dgm:spPr/>
      <dgm:t>
        <a:bodyPr/>
        <a:lstStyle/>
        <a:p>
          <a:endParaRPr lang="en-US"/>
        </a:p>
      </dgm:t>
    </dgm:pt>
    <dgm:pt modelId="{8BD1FD12-108B-49E1-887A-F07CA5EF0F55}" type="sibTrans" cxnId="{CAAEF844-C45A-45DD-8167-E90B11227D95}">
      <dgm:prSet/>
      <dgm:spPr/>
      <dgm:t>
        <a:bodyPr/>
        <a:lstStyle/>
        <a:p>
          <a:endParaRPr lang="en-US"/>
        </a:p>
      </dgm:t>
    </dgm:pt>
    <dgm:pt modelId="{A46C5EDA-ACB8-4773-9CF0-E9F3F693B95D}" type="pres">
      <dgm:prSet presAssocID="{DDBDEA05-B45D-4156-883B-8C97D049C6AB}" presName="vert0" presStyleCnt="0">
        <dgm:presLayoutVars>
          <dgm:dir/>
          <dgm:animOne val="branch"/>
          <dgm:animLvl val="lvl"/>
        </dgm:presLayoutVars>
      </dgm:prSet>
      <dgm:spPr/>
    </dgm:pt>
    <dgm:pt modelId="{4B48F3B4-5006-4051-8D99-321384ED3D1F}" type="pres">
      <dgm:prSet presAssocID="{B5BCD4EE-0568-4F31-9540-C797265496B4}" presName="thickLine" presStyleLbl="alignNode1" presStyleIdx="0" presStyleCnt="3"/>
      <dgm:spPr/>
    </dgm:pt>
    <dgm:pt modelId="{E84C1977-64B2-48B9-9908-9C19D75F43EF}" type="pres">
      <dgm:prSet presAssocID="{B5BCD4EE-0568-4F31-9540-C797265496B4}" presName="horz1" presStyleCnt="0"/>
      <dgm:spPr/>
    </dgm:pt>
    <dgm:pt modelId="{7C64DA2E-54BC-427B-A0AF-30B16A1C875E}" type="pres">
      <dgm:prSet presAssocID="{B5BCD4EE-0568-4F31-9540-C797265496B4}" presName="tx1" presStyleLbl="revTx" presStyleIdx="0" presStyleCnt="3"/>
      <dgm:spPr/>
    </dgm:pt>
    <dgm:pt modelId="{04313D15-4166-43BA-A221-A502286EAD2D}" type="pres">
      <dgm:prSet presAssocID="{B5BCD4EE-0568-4F31-9540-C797265496B4}" presName="vert1" presStyleCnt="0"/>
      <dgm:spPr/>
    </dgm:pt>
    <dgm:pt modelId="{572EF7F5-B05B-4E53-815F-EE6541E1A63B}" type="pres">
      <dgm:prSet presAssocID="{8F55589A-C39F-4FF5-A425-6D41454913D5}" presName="thickLine" presStyleLbl="alignNode1" presStyleIdx="1" presStyleCnt="3"/>
      <dgm:spPr/>
    </dgm:pt>
    <dgm:pt modelId="{0C422C29-388E-4678-9E86-C625C6970FD4}" type="pres">
      <dgm:prSet presAssocID="{8F55589A-C39F-4FF5-A425-6D41454913D5}" presName="horz1" presStyleCnt="0"/>
      <dgm:spPr/>
    </dgm:pt>
    <dgm:pt modelId="{150E7DF4-1F80-4A17-B7B3-0F410EC0522E}" type="pres">
      <dgm:prSet presAssocID="{8F55589A-C39F-4FF5-A425-6D41454913D5}" presName="tx1" presStyleLbl="revTx" presStyleIdx="1" presStyleCnt="3"/>
      <dgm:spPr/>
    </dgm:pt>
    <dgm:pt modelId="{594F0F8C-6142-4731-8874-7495CA347AB6}" type="pres">
      <dgm:prSet presAssocID="{8F55589A-C39F-4FF5-A425-6D41454913D5}" presName="vert1" presStyleCnt="0"/>
      <dgm:spPr/>
    </dgm:pt>
    <dgm:pt modelId="{3F35E17D-D073-4A48-9CB6-645ABB0FC96D}" type="pres">
      <dgm:prSet presAssocID="{7F4AF051-F110-4E5F-8C29-DE6CA0699CD5}" presName="thickLine" presStyleLbl="alignNode1" presStyleIdx="2" presStyleCnt="3"/>
      <dgm:spPr/>
    </dgm:pt>
    <dgm:pt modelId="{67CAE278-98FF-48FF-B928-04A300837B8B}" type="pres">
      <dgm:prSet presAssocID="{7F4AF051-F110-4E5F-8C29-DE6CA0699CD5}" presName="horz1" presStyleCnt="0"/>
      <dgm:spPr/>
    </dgm:pt>
    <dgm:pt modelId="{F4FB8DC1-079E-4506-966B-725C4BBA61FD}" type="pres">
      <dgm:prSet presAssocID="{7F4AF051-F110-4E5F-8C29-DE6CA0699CD5}" presName="tx1" presStyleLbl="revTx" presStyleIdx="2" presStyleCnt="3"/>
      <dgm:spPr/>
    </dgm:pt>
    <dgm:pt modelId="{C1366AA8-C54E-4673-82CF-BE32605691E8}" type="pres">
      <dgm:prSet presAssocID="{7F4AF051-F110-4E5F-8C29-DE6CA0699CD5}" presName="vert1" presStyleCnt="0"/>
      <dgm:spPr/>
    </dgm:pt>
  </dgm:ptLst>
  <dgm:cxnLst>
    <dgm:cxn modelId="{5EFC5808-F02D-4EA3-9BC3-557E04E2DEA8}" srcId="{DDBDEA05-B45D-4156-883B-8C97D049C6AB}" destId="{8F55589A-C39F-4FF5-A425-6D41454913D5}" srcOrd="1" destOrd="0" parTransId="{1DD5D5E8-EA91-4D72-8E20-D202721165D3}" sibTransId="{276652F0-9E67-4820-93BE-21ED9F4638E4}"/>
    <dgm:cxn modelId="{CAAEF844-C45A-45DD-8167-E90B11227D95}" srcId="{DDBDEA05-B45D-4156-883B-8C97D049C6AB}" destId="{7F4AF051-F110-4E5F-8C29-DE6CA0699CD5}" srcOrd="2" destOrd="0" parTransId="{C970B034-8AE9-4BCA-A421-9A25BDB02A6E}" sibTransId="{8BD1FD12-108B-49E1-887A-F07CA5EF0F55}"/>
    <dgm:cxn modelId="{6AD56F4E-0B09-4C61-A937-09FBBB5DAEE3}" type="presOf" srcId="{8F55589A-C39F-4FF5-A425-6D41454913D5}" destId="{150E7DF4-1F80-4A17-B7B3-0F410EC0522E}" srcOrd="0" destOrd="0" presId="urn:microsoft.com/office/officeart/2008/layout/LinedList"/>
    <dgm:cxn modelId="{D84F3B82-4850-4DAD-A4E2-99DE2F7C6788}" type="presOf" srcId="{7F4AF051-F110-4E5F-8C29-DE6CA0699CD5}" destId="{F4FB8DC1-079E-4506-966B-725C4BBA61FD}" srcOrd="0" destOrd="0" presId="urn:microsoft.com/office/officeart/2008/layout/LinedList"/>
    <dgm:cxn modelId="{8E6F669A-F5EE-48BB-A2DE-12A1B02E01E8}" type="presOf" srcId="{DDBDEA05-B45D-4156-883B-8C97D049C6AB}" destId="{A46C5EDA-ACB8-4773-9CF0-E9F3F693B95D}" srcOrd="0" destOrd="0" presId="urn:microsoft.com/office/officeart/2008/layout/LinedList"/>
    <dgm:cxn modelId="{69AF3CA1-953F-4DB2-AF53-FD5C0B49845B}" type="presOf" srcId="{B5BCD4EE-0568-4F31-9540-C797265496B4}" destId="{7C64DA2E-54BC-427B-A0AF-30B16A1C875E}" srcOrd="0" destOrd="0" presId="urn:microsoft.com/office/officeart/2008/layout/LinedList"/>
    <dgm:cxn modelId="{D7F748E8-63E6-4093-A5A2-08370A844DB9}" srcId="{DDBDEA05-B45D-4156-883B-8C97D049C6AB}" destId="{B5BCD4EE-0568-4F31-9540-C797265496B4}" srcOrd="0" destOrd="0" parTransId="{F00EC027-8375-4754-A385-E749BE7F62BF}" sibTransId="{F92A86C7-9608-49EF-82C4-C1ABACCC6D8F}"/>
    <dgm:cxn modelId="{7B53716D-3EAF-4630-A288-F90C5868EE1D}" type="presParOf" srcId="{A46C5EDA-ACB8-4773-9CF0-E9F3F693B95D}" destId="{4B48F3B4-5006-4051-8D99-321384ED3D1F}" srcOrd="0" destOrd="0" presId="urn:microsoft.com/office/officeart/2008/layout/LinedList"/>
    <dgm:cxn modelId="{E1D6BC0F-A667-425B-B927-3A5D3FC1712A}" type="presParOf" srcId="{A46C5EDA-ACB8-4773-9CF0-E9F3F693B95D}" destId="{E84C1977-64B2-48B9-9908-9C19D75F43EF}" srcOrd="1" destOrd="0" presId="urn:microsoft.com/office/officeart/2008/layout/LinedList"/>
    <dgm:cxn modelId="{17FFCD9D-C80F-4104-B35B-F815CDC692B5}" type="presParOf" srcId="{E84C1977-64B2-48B9-9908-9C19D75F43EF}" destId="{7C64DA2E-54BC-427B-A0AF-30B16A1C875E}" srcOrd="0" destOrd="0" presId="urn:microsoft.com/office/officeart/2008/layout/LinedList"/>
    <dgm:cxn modelId="{00DE846A-75F5-4DE0-B071-F110275092C9}" type="presParOf" srcId="{E84C1977-64B2-48B9-9908-9C19D75F43EF}" destId="{04313D15-4166-43BA-A221-A502286EAD2D}" srcOrd="1" destOrd="0" presId="urn:microsoft.com/office/officeart/2008/layout/LinedList"/>
    <dgm:cxn modelId="{5955A5BC-7349-402B-9BC2-B58EFC17ED3B}" type="presParOf" srcId="{A46C5EDA-ACB8-4773-9CF0-E9F3F693B95D}" destId="{572EF7F5-B05B-4E53-815F-EE6541E1A63B}" srcOrd="2" destOrd="0" presId="urn:microsoft.com/office/officeart/2008/layout/LinedList"/>
    <dgm:cxn modelId="{9FF5CB9C-43D6-48C5-ABF9-72B9AA266DBC}" type="presParOf" srcId="{A46C5EDA-ACB8-4773-9CF0-E9F3F693B95D}" destId="{0C422C29-388E-4678-9E86-C625C6970FD4}" srcOrd="3" destOrd="0" presId="urn:microsoft.com/office/officeart/2008/layout/LinedList"/>
    <dgm:cxn modelId="{1EAAFE6B-9C30-4B0B-89FC-9ADC740BA34B}" type="presParOf" srcId="{0C422C29-388E-4678-9E86-C625C6970FD4}" destId="{150E7DF4-1F80-4A17-B7B3-0F410EC0522E}" srcOrd="0" destOrd="0" presId="urn:microsoft.com/office/officeart/2008/layout/LinedList"/>
    <dgm:cxn modelId="{F95B8694-0C0B-4506-BF72-5A5DFAEADE43}" type="presParOf" srcId="{0C422C29-388E-4678-9E86-C625C6970FD4}" destId="{594F0F8C-6142-4731-8874-7495CA347AB6}" srcOrd="1" destOrd="0" presId="urn:microsoft.com/office/officeart/2008/layout/LinedList"/>
    <dgm:cxn modelId="{A5E30C23-5B36-485E-A143-F643471DBEF2}" type="presParOf" srcId="{A46C5EDA-ACB8-4773-9CF0-E9F3F693B95D}" destId="{3F35E17D-D073-4A48-9CB6-645ABB0FC96D}" srcOrd="4" destOrd="0" presId="urn:microsoft.com/office/officeart/2008/layout/LinedList"/>
    <dgm:cxn modelId="{26363E11-E34E-409C-ACDA-5B029DA298D6}" type="presParOf" srcId="{A46C5EDA-ACB8-4773-9CF0-E9F3F693B95D}" destId="{67CAE278-98FF-48FF-B928-04A300837B8B}" srcOrd="5" destOrd="0" presId="urn:microsoft.com/office/officeart/2008/layout/LinedList"/>
    <dgm:cxn modelId="{C71DCFBC-8B3C-4850-B113-A0303AF6DE54}" type="presParOf" srcId="{67CAE278-98FF-48FF-B928-04A300837B8B}" destId="{F4FB8DC1-079E-4506-966B-725C4BBA61FD}" srcOrd="0" destOrd="0" presId="urn:microsoft.com/office/officeart/2008/layout/LinedList"/>
    <dgm:cxn modelId="{7BC8E9AF-BC14-40E8-95F1-5AD785DD5F87}" type="presParOf" srcId="{67CAE278-98FF-48FF-B928-04A300837B8B}" destId="{C1366AA8-C54E-4673-82CF-BE32605691E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17BC4B-4057-453B-A11F-DF535F9B885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123021-5D41-491D-B42C-9159D1B0707F}">
      <dgm:prSet/>
      <dgm:spPr/>
      <dgm:t>
        <a:bodyPr/>
        <a:lstStyle/>
        <a:p>
          <a:r>
            <a:rPr lang="en-US"/>
            <a:t>Integrate the Firebase Realtime Database SDKs</a:t>
          </a:r>
        </a:p>
      </dgm:t>
    </dgm:pt>
    <dgm:pt modelId="{C3CF0010-5ABC-404F-85C6-C4EC3FEE3DAF}" type="parTrans" cxnId="{CE8D1891-077B-4697-AC52-83AFD273C180}">
      <dgm:prSet/>
      <dgm:spPr/>
      <dgm:t>
        <a:bodyPr/>
        <a:lstStyle/>
        <a:p>
          <a:endParaRPr lang="en-US"/>
        </a:p>
      </dgm:t>
    </dgm:pt>
    <dgm:pt modelId="{2C50BE2D-311C-4842-8434-781E815B196B}" type="sibTrans" cxnId="{CE8D1891-077B-4697-AC52-83AFD273C180}">
      <dgm:prSet/>
      <dgm:spPr/>
      <dgm:t>
        <a:bodyPr/>
        <a:lstStyle/>
        <a:p>
          <a:endParaRPr lang="en-US"/>
        </a:p>
      </dgm:t>
    </dgm:pt>
    <dgm:pt modelId="{169CBC59-9002-4D4F-90C9-E88DB81CE925}">
      <dgm:prSet/>
      <dgm:spPr/>
      <dgm:t>
        <a:bodyPr/>
        <a:lstStyle/>
        <a:p>
          <a:r>
            <a:rPr lang="en-US"/>
            <a:t>Create Realtime Database References</a:t>
          </a:r>
        </a:p>
      </dgm:t>
    </dgm:pt>
    <dgm:pt modelId="{87EC1F24-B7D2-498B-BB14-29E6D5A621EB}" type="parTrans" cxnId="{0DBB0657-14EA-449F-B65C-26F6D1DFEC33}">
      <dgm:prSet/>
      <dgm:spPr/>
      <dgm:t>
        <a:bodyPr/>
        <a:lstStyle/>
        <a:p>
          <a:endParaRPr lang="en-US"/>
        </a:p>
      </dgm:t>
    </dgm:pt>
    <dgm:pt modelId="{F96369D0-BEEE-4CCA-A7D4-E2EC19000B41}" type="sibTrans" cxnId="{0DBB0657-14EA-449F-B65C-26F6D1DFEC33}">
      <dgm:prSet/>
      <dgm:spPr/>
      <dgm:t>
        <a:bodyPr/>
        <a:lstStyle/>
        <a:p>
          <a:endParaRPr lang="en-US"/>
        </a:p>
      </dgm:t>
    </dgm:pt>
    <dgm:pt modelId="{873812C3-86F4-4E59-B8A6-1125554F8D18}">
      <dgm:prSet/>
      <dgm:spPr/>
      <dgm:t>
        <a:bodyPr/>
        <a:lstStyle/>
        <a:p>
          <a:r>
            <a:rPr lang="en-US"/>
            <a:t>Set Data and Listen for Changes</a:t>
          </a:r>
        </a:p>
      </dgm:t>
    </dgm:pt>
    <dgm:pt modelId="{5991902F-5509-4CD3-A00A-321D05620508}" type="parTrans" cxnId="{B14B1DC3-B169-4AFB-B6D6-068CF71686AC}">
      <dgm:prSet/>
      <dgm:spPr/>
      <dgm:t>
        <a:bodyPr/>
        <a:lstStyle/>
        <a:p>
          <a:endParaRPr lang="en-US"/>
        </a:p>
      </dgm:t>
    </dgm:pt>
    <dgm:pt modelId="{7DD19DB0-8F49-4A3C-AC7C-5D62C9D15326}" type="sibTrans" cxnId="{B14B1DC3-B169-4AFB-B6D6-068CF71686AC}">
      <dgm:prSet/>
      <dgm:spPr/>
      <dgm:t>
        <a:bodyPr/>
        <a:lstStyle/>
        <a:p>
          <a:endParaRPr lang="en-US"/>
        </a:p>
      </dgm:t>
    </dgm:pt>
    <dgm:pt modelId="{87F94FF2-6D1D-43E9-80D8-B6954693B83A}">
      <dgm:prSet/>
      <dgm:spPr/>
      <dgm:t>
        <a:bodyPr/>
        <a:lstStyle/>
        <a:p>
          <a:r>
            <a:rPr lang="en-US"/>
            <a:t>Enable Offline Persistence</a:t>
          </a:r>
        </a:p>
      </dgm:t>
    </dgm:pt>
    <dgm:pt modelId="{6AB1C7BC-7908-4252-A3E9-4B0BFDA84146}" type="parTrans" cxnId="{28D4DDB4-C2B0-4A1B-B82E-A40547B89C6C}">
      <dgm:prSet/>
      <dgm:spPr/>
      <dgm:t>
        <a:bodyPr/>
        <a:lstStyle/>
        <a:p>
          <a:endParaRPr lang="en-US"/>
        </a:p>
      </dgm:t>
    </dgm:pt>
    <dgm:pt modelId="{0C7E7EAB-2428-4E98-9762-F258FF6A9AD5}" type="sibTrans" cxnId="{28D4DDB4-C2B0-4A1B-B82E-A40547B89C6C}">
      <dgm:prSet/>
      <dgm:spPr/>
      <dgm:t>
        <a:bodyPr/>
        <a:lstStyle/>
        <a:p>
          <a:endParaRPr lang="en-US"/>
        </a:p>
      </dgm:t>
    </dgm:pt>
    <dgm:pt modelId="{1E3D3EB0-AB9D-48A0-BCC0-A0B518527A66}">
      <dgm:prSet/>
      <dgm:spPr/>
      <dgm:t>
        <a:bodyPr/>
        <a:lstStyle/>
        <a:p>
          <a:r>
            <a:rPr lang="en-US"/>
            <a:t>Secure your data</a:t>
          </a:r>
        </a:p>
      </dgm:t>
    </dgm:pt>
    <dgm:pt modelId="{FC429019-B0FC-495C-8539-61470DEE485E}" type="parTrans" cxnId="{2430199B-04BB-4A2A-87A8-12E8095D950E}">
      <dgm:prSet/>
      <dgm:spPr/>
      <dgm:t>
        <a:bodyPr/>
        <a:lstStyle/>
        <a:p>
          <a:endParaRPr lang="en-US"/>
        </a:p>
      </dgm:t>
    </dgm:pt>
    <dgm:pt modelId="{30F9BD03-8A26-47E5-B462-F942537D9983}" type="sibTrans" cxnId="{2430199B-04BB-4A2A-87A8-12E8095D950E}">
      <dgm:prSet/>
      <dgm:spPr/>
      <dgm:t>
        <a:bodyPr/>
        <a:lstStyle/>
        <a:p>
          <a:endParaRPr lang="en-US"/>
        </a:p>
      </dgm:t>
    </dgm:pt>
    <dgm:pt modelId="{13B3609B-B6C5-4666-A245-72E60BB92E78}" type="pres">
      <dgm:prSet presAssocID="{4F17BC4B-4057-453B-A11F-DF535F9B885F}" presName="root" presStyleCnt="0">
        <dgm:presLayoutVars>
          <dgm:dir/>
          <dgm:resizeHandles val="exact"/>
        </dgm:presLayoutVars>
      </dgm:prSet>
      <dgm:spPr/>
    </dgm:pt>
    <dgm:pt modelId="{C54887DA-1063-4127-9DC6-30A229D95046}" type="pres">
      <dgm:prSet presAssocID="{03123021-5D41-491D-B42C-9159D1B0707F}" presName="compNode" presStyleCnt="0"/>
      <dgm:spPr/>
    </dgm:pt>
    <dgm:pt modelId="{6A61DCF3-F289-4DFD-90A3-E2874F085EAC}" type="pres">
      <dgm:prSet presAssocID="{03123021-5D41-491D-B42C-9159D1B0707F}" presName="bgRect" presStyleLbl="bgShp" presStyleIdx="0" presStyleCnt="5"/>
      <dgm:spPr/>
    </dgm:pt>
    <dgm:pt modelId="{A7ACDC3F-289F-422B-A2DD-EBD3832FF226}" type="pres">
      <dgm:prSet presAssocID="{03123021-5D41-491D-B42C-9159D1B0707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D293BED-CC83-42CC-A07E-D4817B92222D}" type="pres">
      <dgm:prSet presAssocID="{03123021-5D41-491D-B42C-9159D1B0707F}" presName="spaceRect" presStyleCnt="0"/>
      <dgm:spPr/>
    </dgm:pt>
    <dgm:pt modelId="{D3773894-1F08-4105-A25A-5D78CF00E162}" type="pres">
      <dgm:prSet presAssocID="{03123021-5D41-491D-B42C-9159D1B0707F}" presName="parTx" presStyleLbl="revTx" presStyleIdx="0" presStyleCnt="5">
        <dgm:presLayoutVars>
          <dgm:chMax val="0"/>
          <dgm:chPref val="0"/>
        </dgm:presLayoutVars>
      </dgm:prSet>
      <dgm:spPr/>
    </dgm:pt>
    <dgm:pt modelId="{63BC5247-9824-470B-A6EF-997E931D4D0F}" type="pres">
      <dgm:prSet presAssocID="{2C50BE2D-311C-4842-8434-781E815B196B}" presName="sibTrans" presStyleCnt="0"/>
      <dgm:spPr/>
    </dgm:pt>
    <dgm:pt modelId="{9AC45D8C-DD4A-4938-8472-F9369ADD16CE}" type="pres">
      <dgm:prSet presAssocID="{169CBC59-9002-4D4F-90C9-E88DB81CE925}" presName="compNode" presStyleCnt="0"/>
      <dgm:spPr/>
    </dgm:pt>
    <dgm:pt modelId="{7B625C1F-E0AA-4E06-9F17-165842E35059}" type="pres">
      <dgm:prSet presAssocID="{169CBC59-9002-4D4F-90C9-E88DB81CE925}" presName="bgRect" presStyleLbl="bgShp" presStyleIdx="1" presStyleCnt="5"/>
      <dgm:spPr/>
    </dgm:pt>
    <dgm:pt modelId="{C05CF28D-C4C6-45CC-8FCF-15B426FDF2CD}" type="pres">
      <dgm:prSet presAssocID="{169CBC59-9002-4D4F-90C9-E88DB81CE9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F861662-BE6F-49BD-8A53-B8CD5EFA440D}" type="pres">
      <dgm:prSet presAssocID="{169CBC59-9002-4D4F-90C9-E88DB81CE925}" presName="spaceRect" presStyleCnt="0"/>
      <dgm:spPr/>
    </dgm:pt>
    <dgm:pt modelId="{BA001076-76AD-4593-BC66-4CBF7DB55C57}" type="pres">
      <dgm:prSet presAssocID="{169CBC59-9002-4D4F-90C9-E88DB81CE925}" presName="parTx" presStyleLbl="revTx" presStyleIdx="1" presStyleCnt="5">
        <dgm:presLayoutVars>
          <dgm:chMax val="0"/>
          <dgm:chPref val="0"/>
        </dgm:presLayoutVars>
      </dgm:prSet>
      <dgm:spPr/>
    </dgm:pt>
    <dgm:pt modelId="{68F0EEA4-D79A-4210-B6B3-7CB872F13C51}" type="pres">
      <dgm:prSet presAssocID="{F96369D0-BEEE-4CCA-A7D4-E2EC19000B41}" presName="sibTrans" presStyleCnt="0"/>
      <dgm:spPr/>
    </dgm:pt>
    <dgm:pt modelId="{8484D739-6A75-4272-AC63-3C6A75F8868B}" type="pres">
      <dgm:prSet presAssocID="{873812C3-86F4-4E59-B8A6-1125554F8D18}" presName="compNode" presStyleCnt="0"/>
      <dgm:spPr/>
    </dgm:pt>
    <dgm:pt modelId="{C41B8E04-0094-4F8E-832D-FE7A95582446}" type="pres">
      <dgm:prSet presAssocID="{873812C3-86F4-4E59-B8A6-1125554F8D18}" presName="bgRect" presStyleLbl="bgShp" presStyleIdx="2" presStyleCnt="5"/>
      <dgm:spPr/>
    </dgm:pt>
    <dgm:pt modelId="{619FA581-F1FD-4DAD-8E1C-42E2C46E0529}" type="pres">
      <dgm:prSet presAssocID="{873812C3-86F4-4E59-B8A6-1125554F8D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phones"/>
        </a:ext>
      </dgm:extLst>
    </dgm:pt>
    <dgm:pt modelId="{142695A3-859B-4A1C-9C2D-C76438D71A53}" type="pres">
      <dgm:prSet presAssocID="{873812C3-86F4-4E59-B8A6-1125554F8D18}" presName="spaceRect" presStyleCnt="0"/>
      <dgm:spPr/>
    </dgm:pt>
    <dgm:pt modelId="{8DC297D0-CC0F-4ED8-8940-7C00416D7CD6}" type="pres">
      <dgm:prSet presAssocID="{873812C3-86F4-4E59-B8A6-1125554F8D18}" presName="parTx" presStyleLbl="revTx" presStyleIdx="2" presStyleCnt="5">
        <dgm:presLayoutVars>
          <dgm:chMax val="0"/>
          <dgm:chPref val="0"/>
        </dgm:presLayoutVars>
      </dgm:prSet>
      <dgm:spPr/>
    </dgm:pt>
    <dgm:pt modelId="{6F3F6769-A1A7-4A07-B456-93EAE0082FC3}" type="pres">
      <dgm:prSet presAssocID="{7DD19DB0-8F49-4A3C-AC7C-5D62C9D15326}" presName="sibTrans" presStyleCnt="0"/>
      <dgm:spPr/>
    </dgm:pt>
    <dgm:pt modelId="{7F3D8BB8-10FA-4464-A31E-1F658B1D6165}" type="pres">
      <dgm:prSet presAssocID="{87F94FF2-6D1D-43E9-80D8-B6954693B83A}" presName="compNode" presStyleCnt="0"/>
      <dgm:spPr/>
    </dgm:pt>
    <dgm:pt modelId="{A73E8AB8-2188-4D4E-9761-6FAB9A309EA8}" type="pres">
      <dgm:prSet presAssocID="{87F94FF2-6D1D-43E9-80D8-B6954693B83A}" presName="bgRect" presStyleLbl="bgShp" presStyleIdx="3" presStyleCnt="5"/>
      <dgm:spPr/>
    </dgm:pt>
    <dgm:pt modelId="{58FD8EB3-D63A-406A-8BB0-02FCE4EDF209}" type="pres">
      <dgm:prSet presAssocID="{87F94FF2-6D1D-43E9-80D8-B6954693B8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45A6C6D-8B94-43A1-92F6-AB8836D5C39E}" type="pres">
      <dgm:prSet presAssocID="{87F94FF2-6D1D-43E9-80D8-B6954693B83A}" presName="spaceRect" presStyleCnt="0"/>
      <dgm:spPr/>
    </dgm:pt>
    <dgm:pt modelId="{E68B415D-A763-46B7-ACB8-62867477173F}" type="pres">
      <dgm:prSet presAssocID="{87F94FF2-6D1D-43E9-80D8-B6954693B83A}" presName="parTx" presStyleLbl="revTx" presStyleIdx="3" presStyleCnt="5">
        <dgm:presLayoutVars>
          <dgm:chMax val="0"/>
          <dgm:chPref val="0"/>
        </dgm:presLayoutVars>
      </dgm:prSet>
      <dgm:spPr/>
    </dgm:pt>
    <dgm:pt modelId="{881C9B5A-8AD7-4099-A08F-1A32E79625CE}" type="pres">
      <dgm:prSet presAssocID="{0C7E7EAB-2428-4E98-9762-F258FF6A9AD5}" presName="sibTrans" presStyleCnt="0"/>
      <dgm:spPr/>
    </dgm:pt>
    <dgm:pt modelId="{E0983E8F-9BE1-475C-B154-4414F385528F}" type="pres">
      <dgm:prSet presAssocID="{1E3D3EB0-AB9D-48A0-BCC0-A0B518527A66}" presName="compNode" presStyleCnt="0"/>
      <dgm:spPr/>
    </dgm:pt>
    <dgm:pt modelId="{D28C80E5-BC47-449D-995B-9254F8BA17D4}" type="pres">
      <dgm:prSet presAssocID="{1E3D3EB0-AB9D-48A0-BCC0-A0B518527A66}" presName="bgRect" presStyleLbl="bgShp" presStyleIdx="4" presStyleCnt="5"/>
      <dgm:spPr/>
    </dgm:pt>
    <dgm:pt modelId="{4ACF06B9-CFBB-4706-887C-AF4EF150B4D3}" type="pres">
      <dgm:prSet presAssocID="{1E3D3EB0-AB9D-48A0-BCC0-A0B518527A6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D6D64E23-64A0-4D1A-AFD5-A7001A7F3346}" type="pres">
      <dgm:prSet presAssocID="{1E3D3EB0-AB9D-48A0-BCC0-A0B518527A66}" presName="spaceRect" presStyleCnt="0"/>
      <dgm:spPr/>
    </dgm:pt>
    <dgm:pt modelId="{BF0D8988-4199-479B-8B58-C34E6498667B}" type="pres">
      <dgm:prSet presAssocID="{1E3D3EB0-AB9D-48A0-BCC0-A0B518527A66}" presName="parTx" presStyleLbl="revTx" presStyleIdx="4" presStyleCnt="5">
        <dgm:presLayoutVars>
          <dgm:chMax val="0"/>
          <dgm:chPref val="0"/>
        </dgm:presLayoutVars>
      </dgm:prSet>
      <dgm:spPr/>
    </dgm:pt>
  </dgm:ptLst>
  <dgm:cxnLst>
    <dgm:cxn modelId="{BF43C812-8E2E-4D74-B48D-7AEB3505DBC7}" type="presOf" srcId="{873812C3-86F4-4E59-B8A6-1125554F8D18}" destId="{8DC297D0-CC0F-4ED8-8940-7C00416D7CD6}" srcOrd="0" destOrd="0" presId="urn:microsoft.com/office/officeart/2018/2/layout/IconVerticalSolidList"/>
    <dgm:cxn modelId="{D3788E1C-F9C4-4BF0-A3FE-63CD97475CA3}" type="presOf" srcId="{4F17BC4B-4057-453B-A11F-DF535F9B885F}" destId="{13B3609B-B6C5-4666-A245-72E60BB92E78}" srcOrd="0" destOrd="0" presId="urn:microsoft.com/office/officeart/2018/2/layout/IconVerticalSolidList"/>
    <dgm:cxn modelId="{007AD124-1DA3-43D5-9A17-4F0F28D0D830}" type="presOf" srcId="{169CBC59-9002-4D4F-90C9-E88DB81CE925}" destId="{BA001076-76AD-4593-BC66-4CBF7DB55C57}" srcOrd="0" destOrd="0" presId="urn:microsoft.com/office/officeart/2018/2/layout/IconVerticalSolidList"/>
    <dgm:cxn modelId="{0DBB0657-14EA-449F-B65C-26F6D1DFEC33}" srcId="{4F17BC4B-4057-453B-A11F-DF535F9B885F}" destId="{169CBC59-9002-4D4F-90C9-E88DB81CE925}" srcOrd="1" destOrd="0" parTransId="{87EC1F24-B7D2-498B-BB14-29E6D5A621EB}" sibTransId="{F96369D0-BEEE-4CCA-A7D4-E2EC19000B41}"/>
    <dgm:cxn modelId="{CE8D1891-077B-4697-AC52-83AFD273C180}" srcId="{4F17BC4B-4057-453B-A11F-DF535F9B885F}" destId="{03123021-5D41-491D-B42C-9159D1B0707F}" srcOrd="0" destOrd="0" parTransId="{C3CF0010-5ABC-404F-85C6-C4EC3FEE3DAF}" sibTransId="{2C50BE2D-311C-4842-8434-781E815B196B}"/>
    <dgm:cxn modelId="{2430199B-04BB-4A2A-87A8-12E8095D950E}" srcId="{4F17BC4B-4057-453B-A11F-DF535F9B885F}" destId="{1E3D3EB0-AB9D-48A0-BCC0-A0B518527A66}" srcOrd="4" destOrd="0" parTransId="{FC429019-B0FC-495C-8539-61470DEE485E}" sibTransId="{30F9BD03-8A26-47E5-B462-F942537D9983}"/>
    <dgm:cxn modelId="{DB7B53B0-F53C-4BEE-A3D6-6AD5AE2363B1}" type="presOf" srcId="{1E3D3EB0-AB9D-48A0-BCC0-A0B518527A66}" destId="{BF0D8988-4199-479B-8B58-C34E6498667B}" srcOrd="0" destOrd="0" presId="urn:microsoft.com/office/officeart/2018/2/layout/IconVerticalSolidList"/>
    <dgm:cxn modelId="{28D4DDB4-C2B0-4A1B-B82E-A40547B89C6C}" srcId="{4F17BC4B-4057-453B-A11F-DF535F9B885F}" destId="{87F94FF2-6D1D-43E9-80D8-B6954693B83A}" srcOrd="3" destOrd="0" parTransId="{6AB1C7BC-7908-4252-A3E9-4B0BFDA84146}" sibTransId="{0C7E7EAB-2428-4E98-9762-F258FF6A9AD5}"/>
    <dgm:cxn modelId="{04E115B6-0307-4EC4-AB0A-F1C756834658}" type="presOf" srcId="{03123021-5D41-491D-B42C-9159D1B0707F}" destId="{D3773894-1F08-4105-A25A-5D78CF00E162}" srcOrd="0" destOrd="0" presId="urn:microsoft.com/office/officeart/2018/2/layout/IconVerticalSolidList"/>
    <dgm:cxn modelId="{38EC8BBD-B126-4F3D-B005-F35996E0FDB0}" type="presOf" srcId="{87F94FF2-6D1D-43E9-80D8-B6954693B83A}" destId="{E68B415D-A763-46B7-ACB8-62867477173F}" srcOrd="0" destOrd="0" presId="urn:microsoft.com/office/officeart/2018/2/layout/IconVerticalSolidList"/>
    <dgm:cxn modelId="{B14B1DC3-B169-4AFB-B6D6-068CF71686AC}" srcId="{4F17BC4B-4057-453B-A11F-DF535F9B885F}" destId="{873812C3-86F4-4E59-B8A6-1125554F8D18}" srcOrd="2" destOrd="0" parTransId="{5991902F-5509-4CD3-A00A-321D05620508}" sibTransId="{7DD19DB0-8F49-4A3C-AC7C-5D62C9D15326}"/>
    <dgm:cxn modelId="{24E180C8-7AFF-4FE8-BA4F-854259F0F492}" type="presParOf" srcId="{13B3609B-B6C5-4666-A245-72E60BB92E78}" destId="{C54887DA-1063-4127-9DC6-30A229D95046}" srcOrd="0" destOrd="0" presId="urn:microsoft.com/office/officeart/2018/2/layout/IconVerticalSolidList"/>
    <dgm:cxn modelId="{1CE9CD95-E648-4403-B9F9-9BC0CC133F7F}" type="presParOf" srcId="{C54887DA-1063-4127-9DC6-30A229D95046}" destId="{6A61DCF3-F289-4DFD-90A3-E2874F085EAC}" srcOrd="0" destOrd="0" presId="urn:microsoft.com/office/officeart/2018/2/layout/IconVerticalSolidList"/>
    <dgm:cxn modelId="{B98F54DD-FB3E-435A-8F8B-5CF8A1387887}" type="presParOf" srcId="{C54887DA-1063-4127-9DC6-30A229D95046}" destId="{A7ACDC3F-289F-422B-A2DD-EBD3832FF226}" srcOrd="1" destOrd="0" presId="urn:microsoft.com/office/officeart/2018/2/layout/IconVerticalSolidList"/>
    <dgm:cxn modelId="{43D9F1E2-6AF1-4EC5-8B02-00CCEF950896}" type="presParOf" srcId="{C54887DA-1063-4127-9DC6-30A229D95046}" destId="{9D293BED-CC83-42CC-A07E-D4817B92222D}" srcOrd="2" destOrd="0" presId="urn:microsoft.com/office/officeart/2018/2/layout/IconVerticalSolidList"/>
    <dgm:cxn modelId="{A2F0DE1A-B6E5-4B4E-89B4-FB3E04AFFD41}" type="presParOf" srcId="{C54887DA-1063-4127-9DC6-30A229D95046}" destId="{D3773894-1F08-4105-A25A-5D78CF00E162}" srcOrd="3" destOrd="0" presId="urn:microsoft.com/office/officeart/2018/2/layout/IconVerticalSolidList"/>
    <dgm:cxn modelId="{072DEB23-0A20-4786-B5CF-91F898EAF670}" type="presParOf" srcId="{13B3609B-B6C5-4666-A245-72E60BB92E78}" destId="{63BC5247-9824-470B-A6EF-997E931D4D0F}" srcOrd="1" destOrd="0" presId="urn:microsoft.com/office/officeart/2018/2/layout/IconVerticalSolidList"/>
    <dgm:cxn modelId="{DE1EAEA2-4E8A-4362-9524-8004DAA41BCC}" type="presParOf" srcId="{13B3609B-B6C5-4666-A245-72E60BB92E78}" destId="{9AC45D8C-DD4A-4938-8472-F9369ADD16CE}" srcOrd="2" destOrd="0" presId="urn:microsoft.com/office/officeart/2018/2/layout/IconVerticalSolidList"/>
    <dgm:cxn modelId="{25257249-9EA0-4E3C-B100-4D96B4EE7186}" type="presParOf" srcId="{9AC45D8C-DD4A-4938-8472-F9369ADD16CE}" destId="{7B625C1F-E0AA-4E06-9F17-165842E35059}" srcOrd="0" destOrd="0" presId="urn:microsoft.com/office/officeart/2018/2/layout/IconVerticalSolidList"/>
    <dgm:cxn modelId="{F15F8022-862E-49BE-BE9E-94471986B872}" type="presParOf" srcId="{9AC45D8C-DD4A-4938-8472-F9369ADD16CE}" destId="{C05CF28D-C4C6-45CC-8FCF-15B426FDF2CD}" srcOrd="1" destOrd="0" presId="urn:microsoft.com/office/officeart/2018/2/layout/IconVerticalSolidList"/>
    <dgm:cxn modelId="{97664532-2CFB-48FF-9583-C74170E7276F}" type="presParOf" srcId="{9AC45D8C-DD4A-4938-8472-F9369ADD16CE}" destId="{CF861662-BE6F-49BD-8A53-B8CD5EFA440D}" srcOrd="2" destOrd="0" presId="urn:microsoft.com/office/officeart/2018/2/layout/IconVerticalSolidList"/>
    <dgm:cxn modelId="{9B6F004B-B3A6-412D-8B81-8F6E063A7072}" type="presParOf" srcId="{9AC45D8C-DD4A-4938-8472-F9369ADD16CE}" destId="{BA001076-76AD-4593-BC66-4CBF7DB55C57}" srcOrd="3" destOrd="0" presId="urn:microsoft.com/office/officeart/2018/2/layout/IconVerticalSolidList"/>
    <dgm:cxn modelId="{0345ECCE-21B8-4B5A-ACD7-685228AEAF42}" type="presParOf" srcId="{13B3609B-B6C5-4666-A245-72E60BB92E78}" destId="{68F0EEA4-D79A-4210-B6B3-7CB872F13C51}" srcOrd="3" destOrd="0" presId="urn:microsoft.com/office/officeart/2018/2/layout/IconVerticalSolidList"/>
    <dgm:cxn modelId="{BB9699FA-77B9-4F46-9F60-58786E81DAD6}" type="presParOf" srcId="{13B3609B-B6C5-4666-A245-72E60BB92E78}" destId="{8484D739-6A75-4272-AC63-3C6A75F8868B}" srcOrd="4" destOrd="0" presId="urn:microsoft.com/office/officeart/2018/2/layout/IconVerticalSolidList"/>
    <dgm:cxn modelId="{81FFCE9C-4827-433E-90E8-D6134A1FAC7B}" type="presParOf" srcId="{8484D739-6A75-4272-AC63-3C6A75F8868B}" destId="{C41B8E04-0094-4F8E-832D-FE7A95582446}" srcOrd="0" destOrd="0" presId="urn:microsoft.com/office/officeart/2018/2/layout/IconVerticalSolidList"/>
    <dgm:cxn modelId="{1FD29427-9BBE-4D56-A5D0-9610F7E95484}" type="presParOf" srcId="{8484D739-6A75-4272-AC63-3C6A75F8868B}" destId="{619FA581-F1FD-4DAD-8E1C-42E2C46E0529}" srcOrd="1" destOrd="0" presId="urn:microsoft.com/office/officeart/2018/2/layout/IconVerticalSolidList"/>
    <dgm:cxn modelId="{B3609D72-6D2F-438C-AB70-34FBBAEF2D81}" type="presParOf" srcId="{8484D739-6A75-4272-AC63-3C6A75F8868B}" destId="{142695A3-859B-4A1C-9C2D-C76438D71A53}" srcOrd="2" destOrd="0" presId="urn:microsoft.com/office/officeart/2018/2/layout/IconVerticalSolidList"/>
    <dgm:cxn modelId="{DAE335E2-5ABF-4E85-ADCC-6CFF06FF1803}" type="presParOf" srcId="{8484D739-6A75-4272-AC63-3C6A75F8868B}" destId="{8DC297D0-CC0F-4ED8-8940-7C00416D7CD6}" srcOrd="3" destOrd="0" presId="urn:microsoft.com/office/officeart/2018/2/layout/IconVerticalSolidList"/>
    <dgm:cxn modelId="{F0984A30-C334-40F7-B356-C707A7E4E368}" type="presParOf" srcId="{13B3609B-B6C5-4666-A245-72E60BB92E78}" destId="{6F3F6769-A1A7-4A07-B456-93EAE0082FC3}" srcOrd="5" destOrd="0" presId="urn:microsoft.com/office/officeart/2018/2/layout/IconVerticalSolidList"/>
    <dgm:cxn modelId="{3C23D07E-369F-4D7A-8D3E-B76B203CC348}" type="presParOf" srcId="{13B3609B-B6C5-4666-A245-72E60BB92E78}" destId="{7F3D8BB8-10FA-4464-A31E-1F658B1D6165}" srcOrd="6" destOrd="0" presId="urn:microsoft.com/office/officeart/2018/2/layout/IconVerticalSolidList"/>
    <dgm:cxn modelId="{CA0EE5D1-65C7-4241-A92E-CC23B267A271}" type="presParOf" srcId="{7F3D8BB8-10FA-4464-A31E-1F658B1D6165}" destId="{A73E8AB8-2188-4D4E-9761-6FAB9A309EA8}" srcOrd="0" destOrd="0" presId="urn:microsoft.com/office/officeart/2018/2/layout/IconVerticalSolidList"/>
    <dgm:cxn modelId="{1727B49E-3220-4C56-A5EC-81641B3D06CF}" type="presParOf" srcId="{7F3D8BB8-10FA-4464-A31E-1F658B1D6165}" destId="{58FD8EB3-D63A-406A-8BB0-02FCE4EDF209}" srcOrd="1" destOrd="0" presId="urn:microsoft.com/office/officeart/2018/2/layout/IconVerticalSolidList"/>
    <dgm:cxn modelId="{957BD431-7DD0-4B65-B1BE-9DE74785CA36}" type="presParOf" srcId="{7F3D8BB8-10FA-4464-A31E-1F658B1D6165}" destId="{445A6C6D-8B94-43A1-92F6-AB8836D5C39E}" srcOrd="2" destOrd="0" presId="urn:microsoft.com/office/officeart/2018/2/layout/IconVerticalSolidList"/>
    <dgm:cxn modelId="{AB7839B6-5895-4618-AD96-403DF22EDDB4}" type="presParOf" srcId="{7F3D8BB8-10FA-4464-A31E-1F658B1D6165}" destId="{E68B415D-A763-46B7-ACB8-62867477173F}" srcOrd="3" destOrd="0" presId="urn:microsoft.com/office/officeart/2018/2/layout/IconVerticalSolidList"/>
    <dgm:cxn modelId="{52F52792-9924-4946-A329-CDFDA4113DF3}" type="presParOf" srcId="{13B3609B-B6C5-4666-A245-72E60BB92E78}" destId="{881C9B5A-8AD7-4099-A08F-1A32E79625CE}" srcOrd="7" destOrd="0" presId="urn:microsoft.com/office/officeart/2018/2/layout/IconVerticalSolidList"/>
    <dgm:cxn modelId="{03ECEFEA-280D-4DE9-9570-D88ABD59A85C}" type="presParOf" srcId="{13B3609B-B6C5-4666-A245-72E60BB92E78}" destId="{E0983E8F-9BE1-475C-B154-4414F385528F}" srcOrd="8" destOrd="0" presId="urn:microsoft.com/office/officeart/2018/2/layout/IconVerticalSolidList"/>
    <dgm:cxn modelId="{21D509B3-CD6B-4DB6-9DD4-BFA1A376A53D}" type="presParOf" srcId="{E0983E8F-9BE1-475C-B154-4414F385528F}" destId="{D28C80E5-BC47-449D-995B-9254F8BA17D4}" srcOrd="0" destOrd="0" presId="urn:microsoft.com/office/officeart/2018/2/layout/IconVerticalSolidList"/>
    <dgm:cxn modelId="{BC4A9C3C-CDD1-4C4D-B656-873D942F2C6F}" type="presParOf" srcId="{E0983E8F-9BE1-475C-B154-4414F385528F}" destId="{4ACF06B9-CFBB-4706-887C-AF4EF150B4D3}" srcOrd="1" destOrd="0" presId="urn:microsoft.com/office/officeart/2018/2/layout/IconVerticalSolidList"/>
    <dgm:cxn modelId="{B5CA9865-CA3D-4755-AA6B-15306C0CE3AF}" type="presParOf" srcId="{E0983E8F-9BE1-475C-B154-4414F385528F}" destId="{D6D64E23-64A0-4D1A-AFD5-A7001A7F3346}" srcOrd="2" destOrd="0" presId="urn:microsoft.com/office/officeart/2018/2/layout/IconVerticalSolidList"/>
    <dgm:cxn modelId="{64D5A9B3-E387-4813-9BD9-B1DCB98125E8}" type="presParOf" srcId="{E0983E8F-9BE1-475C-B154-4414F385528F}" destId="{BF0D8988-4199-479B-8B58-C34E649866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BDF7C-CDC7-4DD7-BCC8-09B48E2B4178}">
      <dsp:nvSpPr>
        <dsp:cNvPr id="0" name=""/>
        <dsp:cNvSpPr/>
      </dsp:nvSpPr>
      <dsp:spPr>
        <a:xfrm>
          <a:off x="2523743" y="995"/>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b="1" kern="1200"/>
            <a:t>Supervisor’s name: Dr. Susant Kumar Panigrahi</a:t>
          </a:r>
          <a:endParaRPr lang="en-US" sz="1000" kern="1200"/>
        </a:p>
      </dsp:txBody>
      <dsp:txXfrm>
        <a:off x="2542138" y="19390"/>
        <a:ext cx="2802422" cy="340025"/>
      </dsp:txXfrm>
    </dsp:sp>
    <dsp:sp modelId="{345D6761-2E62-4A92-BDE9-5702C67260C2}">
      <dsp:nvSpPr>
        <dsp:cNvPr id="0" name=""/>
        <dsp:cNvSpPr/>
      </dsp:nvSpPr>
      <dsp:spPr>
        <a:xfrm>
          <a:off x="2523743" y="396651"/>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b="1" kern="1200"/>
            <a:t>Team Members:</a:t>
          </a:r>
          <a:endParaRPr lang="en-US" sz="1000" kern="1200"/>
        </a:p>
      </dsp:txBody>
      <dsp:txXfrm>
        <a:off x="2542138" y="415046"/>
        <a:ext cx="2802422" cy="340025"/>
      </dsp:txXfrm>
    </dsp:sp>
    <dsp:sp modelId="{F480314D-BDFB-4EE2-9A0B-AE1448B2F829}">
      <dsp:nvSpPr>
        <dsp:cNvPr id="0" name=""/>
        <dsp:cNvSpPr/>
      </dsp:nvSpPr>
      <dsp:spPr>
        <a:xfrm>
          <a:off x="2523743" y="792308"/>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18BEC10007 - Anjali Prajapati</a:t>
          </a:r>
          <a:endParaRPr lang="en-US" sz="1000" kern="1200"/>
        </a:p>
      </dsp:txBody>
      <dsp:txXfrm>
        <a:off x="2542138" y="810703"/>
        <a:ext cx="2802422" cy="340025"/>
      </dsp:txXfrm>
    </dsp:sp>
    <dsp:sp modelId="{2EE071EE-67EE-4795-A633-7ADDB9587911}">
      <dsp:nvSpPr>
        <dsp:cNvPr id="0" name=""/>
        <dsp:cNvSpPr/>
      </dsp:nvSpPr>
      <dsp:spPr>
        <a:xfrm>
          <a:off x="2523743" y="1187964"/>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18BEC10037 - Khushi Rathore</a:t>
          </a:r>
          <a:endParaRPr lang="en-US" sz="1000" kern="1200"/>
        </a:p>
      </dsp:txBody>
      <dsp:txXfrm>
        <a:off x="2542138" y="1206359"/>
        <a:ext cx="2802422" cy="340025"/>
      </dsp:txXfrm>
    </dsp:sp>
    <dsp:sp modelId="{010F00CA-B3EF-490E-8B9C-98197B1D356D}">
      <dsp:nvSpPr>
        <dsp:cNvPr id="0" name=""/>
        <dsp:cNvSpPr/>
      </dsp:nvSpPr>
      <dsp:spPr>
        <a:xfrm>
          <a:off x="2523743" y="1583621"/>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en-GB" sz="1000" kern="1200"/>
            <a:t>18BEC10084 - Sushant Sharma</a:t>
          </a:r>
          <a:r>
            <a:rPr lang="en-GB" sz="1000" kern="1200">
              <a:latin typeface="Calibri Light" panose="020F0302020204030204"/>
            </a:rPr>
            <a:t> </a:t>
          </a:r>
          <a:endParaRPr lang="en-US" sz="1000" kern="1200"/>
        </a:p>
      </dsp:txBody>
      <dsp:txXfrm>
        <a:off x="2542138" y="1602016"/>
        <a:ext cx="2802422" cy="340025"/>
      </dsp:txXfrm>
    </dsp:sp>
    <dsp:sp modelId="{BA802B8F-E4BA-4B72-90A6-A3164FF42C8F}">
      <dsp:nvSpPr>
        <dsp:cNvPr id="0" name=""/>
        <dsp:cNvSpPr/>
      </dsp:nvSpPr>
      <dsp:spPr>
        <a:xfrm>
          <a:off x="2523743" y="1979277"/>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18BEC10088 - Utkarsh Gupta</a:t>
          </a:r>
          <a:endParaRPr lang="en-US" sz="1000" kern="1200"/>
        </a:p>
      </dsp:txBody>
      <dsp:txXfrm>
        <a:off x="2542138" y="1997672"/>
        <a:ext cx="2802422" cy="340025"/>
      </dsp:txXfrm>
    </dsp:sp>
    <dsp:sp modelId="{B5AE84B7-ADF2-4991-871A-6228E639B2A9}">
      <dsp:nvSpPr>
        <dsp:cNvPr id="0" name=""/>
        <dsp:cNvSpPr/>
      </dsp:nvSpPr>
      <dsp:spPr>
        <a:xfrm>
          <a:off x="2523743" y="2374934"/>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18BCE10247 - Shikhar Srivastava</a:t>
          </a:r>
          <a:endParaRPr lang="en-US" sz="1000" kern="1200"/>
        </a:p>
      </dsp:txBody>
      <dsp:txXfrm>
        <a:off x="2542138" y="2393329"/>
        <a:ext cx="2802422" cy="340025"/>
      </dsp:txXfrm>
    </dsp:sp>
    <dsp:sp modelId="{1402CAF4-5E75-4393-B895-7066B9586731}">
      <dsp:nvSpPr>
        <dsp:cNvPr id="0" name=""/>
        <dsp:cNvSpPr/>
      </dsp:nvSpPr>
      <dsp:spPr>
        <a:xfrm>
          <a:off x="2523743" y="2770590"/>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18BCE10074 - Ayushi Jaimani</a:t>
          </a:r>
          <a:endParaRPr lang="en-US" sz="1000" kern="1200"/>
        </a:p>
      </dsp:txBody>
      <dsp:txXfrm>
        <a:off x="2542138" y="2788985"/>
        <a:ext cx="2802422" cy="340025"/>
      </dsp:txXfrm>
    </dsp:sp>
    <dsp:sp modelId="{FF690434-4052-4A3A-B897-8F34CE3D0E75}">
      <dsp:nvSpPr>
        <dsp:cNvPr id="0" name=""/>
        <dsp:cNvSpPr/>
      </dsp:nvSpPr>
      <dsp:spPr>
        <a:xfrm>
          <a:off x="2523743" y="3166247"/>
          <a:ext cx="2839212" cy="3768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GB" sz="1000" kern="1200"/>
            <a:t>18BCG10022 - Anutej Kardele</a:t>
          </a:r>
          <a:endParaRPr lang="en-US" sz="1000" kern="1200"/>
        </a:p>
      </dsp:txBody>
      <dsp:txXfrm>
        <a:off x="2542138" y="3184642"/>
        <a:ext cx="2802422" cy="340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73950-3495-4425-8352-D4D0EC75D6F5}">
      <dsp:nvSpPr>
        <dsp:cNvPr id="0" name=""/>
        <dsp:cNvSpPr/>
      </dsp:nvSpPr>
      <dsp:spPr>
        <a:xfrm>
          <a:off x="0" y="466707"/>
          <a:ext cx="3943350" cy="7750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This project is based on IOT(Internet of Things).</a:t>
          </a:r>
        </a:p>
      </dsp:txBody>
      <dsp:txXfrm>
        <a:off x="37833" y="504540"/>
        <a:ext cx="3867684" cy="699349"/>
      </dsp:txXfrm>
    </dsp:sp>
    <dsp:sp modelId="{3DFB32A5-0858-413C-810E-CBB65233722C}">
      <dsp:nvSpPr>
        <dsp:cNvPr id="0" name=""/>
        <dsp:cNvSpPr/>
      </dsp:nvSpPr>
      <dsp:spPr>
        <a:xfrm>
          <a:off x="0" y="1273402"/>
          <a:ext cx="3943350" cy="7750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a:t>DeVoe’s Chair is a smart wheelchair which comes with a fall detection system, GPS tracking, sensing your body temperature, heart rate, SpO2 along with a home automation system which can be controlled by</a:t>
          </a:r>
          <a:r>
            <a:rPr lang="en-US" sz="1100" kern="1200">
              <a:latin typeface="Calibri Light" panose="020F0302020204030204"/>
            </a:rPr>
            <a:t> android application.</a:t>
          </a:r>
          <a:endParaRPr lang="en-US" sz="1100" kern="1200"/>
        </a:p>
      </dsp:txBody>
      <dsp:txXfrm>
        <a:off x="37833" y="1311235"/>
        <a:ext cx="3867684" cy="699349"/>
      </dsp:txXfrm>
    </dsp:sp>
    <dsp:sp modelId="{D2DC73D1-BAF6-465E-906B-9DD9B3910748}">
      <dsp:nvSpPr>
        <dsp:cNvPr id="0" name=""/>
        <dsp:cNvSpPr/>
      </dsp:nvSpPr>
      <dsp:spPr>
        <a:xfrm>
          <a:off x="0" y="2080098"/>
          <a:ext cx="3943350" cy="7750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This chair is the future of care services around the globe, be it daycare for children or old age homes for elderly people.</a:t>
          </a:r>
        </a:p>
      </dsp:txBody>
      <dsp:txXfrm>
        <a:off x="37833" y="2117931"/>
        <a:ext cx="3867684" cy="699349"/>
      </dsp:txXfrm>
    </dsp:sp>
    <dsp:sp modelId="{6780A807-3A5B-4BA2-AA05-A8367F236AC3}">
      <dsp:nvSpPr>
        <dsp:cNvPr id="0" name=""/>
        <dsp:cNvSpPr/>
      </dsp:nvSpPr>
      <dsp:spPr>
        <a:xfrm>
          <a:off x="0" y="2886793"/>
          <a:ext cx="3943350" cy="7750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The chair provides comfort and security to anyone who is in a need to carry out the basic day to day life activities. </a:t>
          </a:r>
        </a:p>
      </dsp:txBody>
      <dsp:txXfrm>
        <a:off x="37833" y="2924626"/>
        <a:ext cx="3867684" cy="699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8F3B4-5006-4051-8D99-321384ED3D1F}">
      <dsp:nvSpPr>
        <dsp:cNvPr id="0" name=""/>
        <dsp:cNvSpPr/>
      </dsp:nvSpPr>
      <dsp:spPr>
        <a:xfrm>
          <a:off x="0" y="1683"/>
          <a:ext cx="3996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4DA2E-54BC-427B-A0AF-30B16A1C875E}">
      <dsp:nvSpPr>
        <dsp:cNvPr id="0" name=""/>
        <dsp:cNvSpPr/>
      </dsp:nvSpPr>
      <dsp:spPr>
        <a:xfrm>
          <a:off x="0" y="1683"/>
          <a:ext cx="3996927" cy="1148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There’s been a project which is being made with a similar concept. In that project, a fall detection device was made which senses the jerk and alerts the </a:t>
          </a:r>
          <a:r>
            <a:rPr lang="en-US" sz="1400" kern="1200">
              <a:latin typeface="Calibri Light" panose="020F0302020204030204"/>
            </a:rPr>
            <a:t>loved</a:t>
          </a:r>
          <a:r>
            <a:rPr lang="en-US" sz="1400" kern="1200"/>
            <a:t> ones of the user through </a:t>
          </a:r>
          <a:r>
            <a:rPr lang="en-US" sz="1400" kern="1200" err="1"/>
            <a:t>Wifi</a:t>
          </a:r>
          <a:r>
            <a:rPr lang="en-US" sz="1400" kern="1200"/>
            <a:t>.</a:t>
          </a:r>
        </a:p>
      </dsp:txBody>
      <dsp:txXfrm>
        <a:off x="0" y="1683"/>
        <a:ext cx="3996927" cy="1148371"/>
      </dsp:txXfrm>
    </dsp:sp>
    <dsp:sp modelId="{572EF7F5-B05B-4E53-815F-EE6541E1A63B}">
      <dsp:nvSpPr>
        <dsp:cNvPr id="0" name=""/>
        <dsp:cNvSpPr/>
      </dsp:nvSpPr>
      <dsp:spPr>
        <a:xfrm>
          <a:off x="0" y="1150055"/>
          <a:ext cx="3996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E7DF4-1F80-4A17-B7B3-0F410EC0522E}">
      <dsp:nvSpPr>
        <dsp:cNvPr id="0" name=""/>
        <dsp:cNvSpPr/>
      </dsp:nvSpPr>
      <dsp:spPr>
        <a:xfrm>
          <a:off x="0" y="1150055"/>
          <a:ext cx="3996927" cy="1148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Home automation systems are made with NODE-MCU(ESP8266) or raspberry </a:t>
          </a:r>
          <a:r>
            <a:rPr lang="en-US" sz="1400" kern="1200" err="1"/>
            <a:t>pi.This</a:t>
          </a:r>
          <a:r>
            <a:rPr lang="en-US" sz="1400" kern="1200"/>
            <a:t> project provides home automation only with </a:t>
          </a:r>
          <a:r>
            <a:rPr lang="en-US" sz="1400" kern="1200" err="1"/>
            <a:t>wifi</a:t>
          </a:r>
          <a:r>
            <a:rPr lang="en-US" sz="1400" kern="1200"/>
            <a:t>. </a:t>
          </a:r>
        </a:p>
      </dsp:txBody>
      <dsp:txXfrm>
        <a:off x="0" y="1150055"/>
        <a:ext cx="3996927" cy="1148371"/>
      </dsp:txXfrm>
    </dsp:sp>
    <dsp:sp modelId="{3F35E17D-D073-4A48-9CB6-645ABB0FC96D}">
      <dsp:nvSpPr>
        <dsp:cNvPr id="0" name=""/>
        <dsp:cNvSpPr/>
      </dsp:nvSpPr>
      <dsp:spPr>
        <a:xfrm>
          <a:off x="0" y="2298427"/>
          <a:ext cx="3996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B8DC1-079E-4506-966B-725C4BBA61FD}">
      <dsp:nvSpPr>
        <dsp:cNvPr id="0" name=""/>
        <dsp:cNvSpPr/>
      </dsp:nvSpPr>
      <dsp:spPr>
        <a:xfrm>
          <a:off x="0" y="2298427"/>
          <a:ext cx="3996927" cy="1148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In our project we are adding multiple </a:t>
          </a:r>
          <a:r>
            <a:rPr lang="en-US" sz="1400" kern="1200" err="1"/>
            <a:t>modules.Firstly</a:t>
          </a:r>
          <a:r>
            <a:rPr lang="en-US" sz="1400" kern="1200"/>
            <a:t> we are using ESP32 ; it has </a:t>
          </a:r>
          <a:r>
            <a:rPr lang="en-US" sz="1400" kern="1200" err="1"/>
            <a:t>wifi</a:t>
          </a:r>
          <a:r>
            <a:rPr lang="en-US" sz="1400" kern="1200"/>
            <a:t> as well as </a:t>
          </a:r>
          <a:r>
            <a:rPr lang="en-US" sz="1400" kern="1200" err="1"/>
            <a:t>bluetooth</a:t>
          </a:r>
          <a:r>
            <a:rPr lang="en-US" sz="1400" kern="1200"/>
            <a:t> modules. We are trying to use low cost components and adding different modules to the chair.</a:t>
          </a:r>
        </a:p>
      </dsp:txBody>
      <dsp:txXfrm>
        <a:off x="0" y="2298427"/>
        <a:ext cx="3996927" cy="1148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1DCF3-F289-4DFD-90A3-E2874F085EAC}">
      <dsp:nvSpPr>
        <dsp:cNvPr id="0" name=""/>
        <dsp:cNvSpPr/>
      </dsp:nvSpPr>
      <dsp:spPr>
        <a:xfrm>
          <a:off x="0" y="3448"/>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CDC3F-289F-422B-A2DD-EBD3832FF226}">
      <dsp:nvSpPr>
        <dsp:cNvPr id="0" name=""/>
        <dsp:cNvSpPr/>
      </dsp:nvSpPr>
      <dsp:spPr>
        <a:xfrm>
          <a:off x="222194" y="168717"/>
          <a:ext cx="403990" cy="40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73894-1F08-4105-A25A-5D78CF00E162}">
      <dsp:nvSpPr>
        <dsp:cNvPr id="0" name=""/>
        <dsp:cNvSpPr/>
      </dsp:nvSpPr>
      <dsp:spPr>
        <a:xfrm>
          <a:off x="848380" y="3448"/>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90000"/>
            </a:lnSpc>
            <a:spcBef>
              <a:spcPct val="0"/>
            </a:spcBef>
            <a:spcAft>
              <a:spcPct val="35000"/>
            </a:spcAft>
            <a:buNone/>
          </a:pPr>
          <a:r>
            <a:rPr lang="en-US" sz="1900" kern="1200"/>
            <a:t>Integrate the Firebase Realtime Database SDKs</a:t>
          </a:r>
        </a:p>
      </dsp:txBody>
      <dsp:txXfrm>
        <a:off x="848380" y="3448"/>
        <a:ext cx="4036822" cy="734528"/>
      </dsp:txXfrm>
    </dsp:sp>
    <dsp:sp modelId="{7B625C1F-E0AA-4E06-9F17-165842E35059}">
      <dsp:nvSpPr>
        <dsp:cNvPr id="0" name=""/>
        <dsp:cNvSpPr/>
      </dsp:nvSpPr>
      <dsp:spPr>
        <a:xfrm>
          <a:off x="0" y="921609"/>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CF28D-C4C6-45CC-8FCF-15B426FDF2CD}">
      <dsp:nvSpPr>
        <dsp:cNvPr id="0" name=""/>
        <dsp:cNvSpPr/>
      </dsp:nvSpPr>
      <dsp:spPr>
        <a:xfrm>
          <a:off x="222194" y="1086878"/>
          <a:ext cx="403990" cy="40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001076-76AD-4593-BC66-4CBF7DB55C57}">
      <dsp:nvSpPr>
        <dsp:cNvPr id="0" name=""/>
        <dsp:cNvSpPr/>
      </dsp:nvSpPr>
      <dsp:spPr>
        <a:xfrm>
          <a:off x="848380" y="921609"/>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90000"/>
            </a:lnSpc>
            <a:spcBef>
              <a:spcPct val="0"/>
            </a:spcBef>
            <a:spcAft>
              <a:spcPct val="35000"/>
            </a:spcAft>
            <a:buNone/>
          </a:pPr>
          <a:r>
            <a:rPr lang="en-US" sz="1900" kern="1200"/>
            <a:t>Create Realtime Database References</a:t>
          </a:r>
        </a:p>
      </dsp:txBody>
      <dsp:txXfrm>
        <a:off x="848380" y="921609"/>
        <a:ext cx="4036822" cy="734528"/>
      </dsp:txXfrm>
    </dsp:sp>
    <dsp:sp modelId="{C41B8E04-0094-4F8E-832D-FE7A95582446}">
      <dsp:nvSpPr>
        <dsp:cNvPr id="0" name=""/>
        <dsp:cNvSpPr/>
      </dsp:nvSpPr>
      <dsp:spPr>
        <a:xfrm>
          <a:off x="0" y="1839770"/>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9FA581-F1FD-4DAD-8E1C-42E2C46E0529}">
      <dsp:nvSpPr>
        <dsp:cNvPr id="0" name=""/>
        <dsp:cNvSpPr/>
      </dsp:nvSpPr>
      <dsp:spPr>
        <a:xfrm>
          <a:off x="222194" y="2005039"/>
          <a:ext cx="403990" cy="40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297D0-CC0F-4ED8-8940-7C00416D7CD6}">
      <dsp:nvSpPr>
        <dsp:cNvPr id="0" name=""/>
        <dsp:cNvSpPr/>
      </dsp:nvSpPr>
      <dsp:spPr>
        <a:xfrm>
          <a:off x="848380" y="1839770"/>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90000"/>
            </a:lnSpc>
            <a:spcBef>
              <a:spcPct val="0"/>
            </a:spcBef>
            <a:spcAft>
              <a:spcPct val="35000"/>
            </a:spcAft>
            <a:buNone/>
          </a:pPr>
          <a:r>
            <a:rPr lang="en-US" sz="1900" kern="1200"/>
            <a:t>Set Data and Listen for Changes</a:t>
          </a:r>
        </a:p>
      </dsp:txBody>
      <dsp:txXfrm>
        <a:off x="848380" y="1839770"/>
        <a:ext cx="4036822" cy="734528"/>
      </dsp:txXfrm>
    </dsp:sp>
    <dsp:sp modelId="{A73E8AB8-2188-4D4E-9761-6FAB9A309EA8}">
      <dsp:nvSpPr>
        <dsp:cNvPr id="0" name=""/>
        <dsp:cNvSpPr/>
      </dsp:nvSpPr>
      <dsp:spPr>
        <a:xfrm>
          <a:off x="0" y="275793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D8EB3-D63A-406A-8BB0-02FCE4EDF209}">
      <dsp:nvSpPr>
        <dsp:cNvPr id="0" name=""/>
        <dsp:cNvSpPr/>
      </dsp:nvSpPr>
      <dsp:spPr>
        <a:xfrm>
          <a:off x="222194" y="2923199"/>
          <a:ext cx="403990" cy="40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8B415D-A763-46B7-ACB8-62867477173F}">
      <dsp:nvSpPr>
        <dsp:cNvPr id="0" name=""/>
        <dsp:cNvSpPr/>
      </dsp:nvSpPr>
      <dsp:spPr>
        <a:xfrm>
          <a:off x="848380" y="275793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90000"/>
            </a:lnSpc>
            <a:spcBef>
              <a:spcPct val="0"/>
            </a:spcBef>
            <a:spcAft>
              <a:spcPct val="35000"/>
            </a:spcAft>
            <a:buNone/>
          </a:pPr>
          <a:r>
            <a:rPr lang="en-US" sz="1900" kern="1200"/>
            <a:t>Enable Offline Persistence</a:t>
          </a:r>
        </a:p>
      </dsp:txBody>
      <dsp:txXfrm>
        <a:off x="848380" y="2757931"/>
        <a:ext cx="4036822" cy="734528"/>
      </dsp:txXfrm>
    </dsp:sp>
    <dsp:sp modelId="{D28C80E5-BC47-449D-995B-9254F8BA17D4}">
      <dsp:nvSpPr>
        <dsp:cNvPr id="0" name=""/>
        <dsp:cNvSpPr/>
      </dsp:nvSpPr>
      <dsp:spPr>
        <a:xfrm>
          <a:off x="0" y="367609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F06B9-CFBB-4706-887C-AF4EF150B4D3}">
      <dsp:nvSpPr>
        <dsp:cNvPr id="0" name=""/>
        <dsp:cNvSpPr/>
      </dsp:nvSpPr>
      <dsp:spPr>
        <a:xfrm>
          <a:off x="222194" y="3841360"/>
          <a:ext cx="403990" cy="403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D8988-4199-479B-8B58-C34E6498667B}">
      <dsp:nvSpPr>
        <dsp:cNvPr id="0" name=""/>
        <dsp:cNvSpPr/>
      </dsp:nvSpPr>
      <dsp:spPr>
        <a:xfrm>
          <a:off x="848380" y="367609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90000"/>
            </a:lnSpc>
            <a:spcBef>
              <a:spcPct val="0"/>
            </a:spcBef>
            <a:spcAft>
              <a:spcPct val="35000"/>
            </a:spcAft>
            <a:buNone/>
          </a:pPr>
          <a:r>
            <a:rPr lang="en-US" sz="1900" kern="1200"/>
            <a:t>Secure your data</a:t>
          </a:r>
        </a:p>
      </dsp:txBody>
      <dsp:txXfrm>
        <a:off x="848380" y="3676091"/>
        <a:ext cx="4036822" cy="73452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138246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3d7a190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3d7a190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3ca00869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3ca00869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1c41d6ce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1c41d6ce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cfbc0465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cfbc046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0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3e14741d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3e14741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3e14741d6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3e14741d6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3ca00869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3ca00869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1c41d6ce7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1c41d6ce7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3e14741d6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3e14741d6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c41d6ce7_6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c41d6ce7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cfbc0465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cfbc0465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1c41d6ce7_6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1c41d6ce7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cfbc0465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cfbc046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09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956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cfbc0465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cfbc046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249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0800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6491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5074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6649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547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0388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606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3773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400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6834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283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5/27/2021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3341467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yusamoilov/13334080323" TargetMode="External"/><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tackoverflow.com/questions/36419065/hide-3rd-party-api-key-with-firebase"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nbortolotti.blogspot.com/2016/02/autenticacion-email-desde-firebase-y.html" TargetMode="External"/><Relationship Id="rId7" Type="http://schemas.openxmlformats.org/officeDocument/2006/relationships/hyperlink" Target="https://ja.wikipedia.org/wiki/Sublime_Text"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www.tecmint.com/install-telegram-in-linux/" TargetMode="Externa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circuitdigest.com/microcontroller-projects/iot-based-patient-monitoring-system-using-esp8266-and-arduino" TargetMode="External"/><Relationship Id="rId7" Type="http://schemas.openxmlformats.org/officeDocument/2006/relationships/hyperlink" Target="https://appuals.com/how-to-make-smart-home-automation-system-using-esp32-modul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w.hackster.io/gatoninja236/esp32-fall-detector-b8ec6f" TargetMode="External"/><Relationship Id="rId5" Type="http://schemas.openxmlformats.org/officeDocument/2006/relationships/hyperlink" Target="https://www.eso.org/public/outreach/eduoff/seaspace/docs/navigation/navgps/navgps-1.html#:~:text=It%20has%20several%20components%2C%20each,geographical%20position%20of%20the%20user" TargetMode="External"/><Relationship Id="rId4" Type="http://schemas.openxmlformats.org/officeDocument/2006/relationships/hyperlink" Target="https://blog.asksensors.com/iot-cloud-based-gps-tracking-esp32-gps-neo-6m-module/#:~:text=Connect%20the%20GPS%20ground%20pin,computer%20through%20a%20USB%20cab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8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688699"/>
            <a:ext cx="529596" cy="439765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482600"/>
            <a:ext cx="315230" cy="425168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Rectangle 6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482600"/>
            <a:ext cx="8200127" cy="4043958"/>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5" name="Google Shape;55;p1"/>
          <p:cNvPicPr preferRelativeResize="0"/>
          <p:nvPr/>
        </p:nvPicPr>
        <p:blipFill>
          <a:blip r:embed="rId3"/>
          <a:stretch>
            <a:fillRect/>
          </a:stretch>
        </p:blipFill>
        <p:spPr>
          <a:xfrm>
            <a:off x="855700" y="1544100"/>
            <a:ext cx="3462326" cy="1920958"/>
          </a:xfrm>
          <a:prstGeom prst="rect">
            <a:avLst/>
          </a:prstGeom>
          <a:noFill/>
        </p:spPr>
      </p:pic>
      <p:cxnSp>
        <p:nvCxnSpPr>
          <p:cNvPr id="89" name="Straight Connector 6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304429"/>
            <a:ext cx="0" cy="24003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4" name="Google Shape;54;p1"/>
          <p:cNvPicPr preferRelativeResize="0"/>
          <p:nvPr/>
        </p:nvPicPr>
        <p:blipFill rotWithShape="1">
          <a:blip r:embed="rId4"/>
          <a:stretch/>
        </p:blipFill>
        <p:spPr>
          <a:xfrm>
            <a:off x="4825974" y="1964653"/>
            <a:ext cx="3483396" cy="107985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Google Shape;136;g9cfbc0465a_0_20"/>
          <p:cNvSpPr txBox="1"/>
          <p:nvPr/>
        </p:nvSpPr>
        <p:spPr>
          <a:xfrm>
            <a:off x="334316" y="192886"/>
            <a:ext cx="3027251" cy="565277"/>
          </a:xfrm>
          <a:prstGeom prst="rect">
            <a:avLst/>
          </a:prstGeom>
          <a:solidFill>
            <a:srgbClr val="FFC000"/>
          </a:solidFill>
        </p:spPr>
        <p:txBody>
          <a:bodyPr spcFirstLastPara="1" vert="horz" lIns="91440" tIns="45720" rIns="91440" bIns="45720" rtlCol="0" anchor="t" anchorCtr="0">
            <a:normAutofit fontScale="85000" lnSpcReduction="20000"/>
          </a:bodyPr>
          <a:lstStyle/>
          <a:p>
            <a:pPr marL="0" lvl="0" indent="0" algn="ctr">
              <a:lnSpc>
                <a:spcPct val="90000"/>
              </a:lnSpc>
              <a:spcBef>
                <a:spcPct val="0"/>
              </a:spcBef>
              <a:spcAft>
                <a:spcPts val="600"/>
              </a:spcAft>
            </a:pPr>
            <a:r>
              <a:rPr lang="en-US" sz="3200" b="1" kern="1200">
                <a:solidFill>
                  <a:schemeClr val="tx1"/>
                </a:solidFill>
                <a:latin typeface="+mj-lt"/>
                <a:ea typeface="+mj-ea"/>
                <a:cs typeface="+mj-cs"/>
              </a:rPr>
              <a:t>Association</a:t>
            </a:r>
            <a:r>
              <a:rPr lang="en-US" sz="4100" b="1" kern="1200">
                <a:solidFill>
                  <a:schemeClr val="tx1"/>
                </a:solidFill>
                <a:latin typeface="+mj-lt"/>
                <a:ea typeface="+mj-ea"/>
                <a:cs typeface="+mj-cs"/>
              </a:rPr>
              <a:t>:</a:t>
            </a:r>
            <a:endParaRPr lang="en-US">
              <a:ea typeface="+mj-ea"/>
              <a:cs typeface="+mj-cs"/>
            </a:endParaRPr>
          </a:p>
        </p:txBody>
      </p:sp>
      <p:grpSp>
        <p:nvGrpSpPr>
          <p:cNvPr id="80" name="Group 7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81" name="Rectangle 8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oogle Shape;137;g9cfbc0465a_0_20"/>
          <p:cNvPicPr preferRelativeResize="0"/>
          <p:nvPr/>
        </p:nvPicPr>
        <p:blipFill rotWithShape="1">
          <a:blip r:embed="rId3"/>
          <a:srcRect t="5798" b="5807"/>
          <a:stretch/>
        </p:blipFill>
        <p:spPr>
          <a:xfrm>
            <a:off x="5466058" y="747612"/>
            <a:ext cx="2307170" cy="4066994"/>
          </a:xfrm>
          <a:prstGeom prst="rect">
            <a:avLst/>
          </a:prstGeom>
          <a:noFill/>
        </p:spPr>
      </p:pic>
      <p:sp>
        <p:nvSpPr>
          <p:cNvPr id="2" name="TextBox 1">
            <a:extLst>
              <a:ext uri="{FF2B5EF4-FFF2-40B4-BE49-F238E27FC236}">
                <a16:creationId xmlns:a16="http://schemas.microsoft.com/office/drawing/2014/main" id="{D364414C-5832-4F69-951C-120F60893DE7}"/>
              </a:ext>
            </a:extLst>
          </p:cNvPr>
          <p:cNvSpPr txBox="1"/>
          <p:nvPr/>
        </p:nvSpPr>
        <p:spPr>
          <a:xfrm>
            <a:off x="4460832" y="448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Flowchart:</a:t>
            </a:r>
          </a:p>
        </p:txBody>
      </p:sp>
      <p:sp>
        <p:nvSpPr>
          <p:cNvPr id="3" name="TextBox 2">
            <a:extLst>
              <a:ext uri="{FF2B5EF4-FFF2-40B4-BE49-F238E27FC236}">
                <a16:creationId xmlns:a16="http://schemas.microsoft.com/office/drawing/2014/main" id="{823FF0F5-89C1-4F43-BAB7-79B4CB65E993}"/>
              </a:ext>
            </a:extLst>
          </p:cNvPr>
          <p:cNvSpPr txBox="1"/>
          <p:nvPr/>
        </p:nvSpPr>
        <p:spPr>
          <a:xfrm>
            <a:off x="671709" y="1106204"/>
            <a:ext cx="335384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sensor is connected to a microcontroller in order to constantly transmit the acceleration data. </a:t>
            </a:r>
          </a:p>
          <a:p>
            <a:r>
              <a:rPr lang="en-US"/>
              <a:t>●The system keeps monitoring for fall detection and abrupt movement changes in person. </a:t>
            </a:r>
          </a:p>
          <a:p>
            <a:r>
              <a:rPr lang="en-US"/>
              <a:t>●A sudden abrupt change with jerk in the system is treated as a fall. </a:t>
            </a:r>
          </a:p>
          <a:p>
            <a:r>
              <a:rPr lang="en-US"/>
              <a:t>●If in case the person did not fall and alarm was false, the system allows to snooze the alert if person presses snooze button in 5 seconds. </a:t>
            </a:r>
          </a:p>
          <a:p>
            <a:r>
              <a:rPr lang="en-US"/>
              <a:t>●If person does not press the snooze, system detects person has fallen and automatically triggers alert through </a:t>
            </a:r>
            <a:r>
              <a:rPr lang="en-US" err="1"/>
              <a:t>wifi</a:t>
            </a:r>
            <a:r>
              <a:rPr lang="en-US"/>
              <a:t> connection to alert the loved ones of the person about the situation instantly.</a:t>
            </a:r>
          </a:p>
          <a:p>
            <a:pPr algn="l"/>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41"/>
        <p:cNvGrpSpPr/>
        <p:nvPr/>
      </p:nvGrpSpPr>
      <p:grpSpPr>
        <a:xfrm>
          <a:off x="0" y="0"/>
          <a:ext cx="0" cy="0"/>
          <a:chOff x="0" y="0"/>
          <a:chExt cx="0" cy="0"/>
        </a:xfrm>
      </p:grpSpPr>
      <p:sp>
        <p:nvSpPr>
          <p:cNvPr id="142" name="Google Shape;142;ga3d7a19002_0_0"/>
          <p:cNvSpPr txBox="1">
            <a:spLocks noGrp="1"/>
          </p:cNvSpPr>
          <p:nvPr>
            <p:ph type="title"/>
          </p:nvPr>
        </p:nvSpPr>
        <p:spPr>
          <a:xfrm>
            <a:off x="600823" y="1047216"/>
            <a:ext cx="4790327" cy="99417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100" b="1" kern="1200">
                <a:solidFill>
                  <a:schemeClr val="tx1"/>
                </a:solidFill>
                <a:latin typeface="+mj-lt"/>
                <a:ea typeface="+mj-ea"/>
                <a:cs typeface="+mj-cs"/>
              </a:rPr>
              <a:t>Module 3: GPS Tracking System</a:t>
            </a:r>
          </a:p>
        </p:txBody>
      </p:sp>
      <p:sp>
        <p:nvSpPr>
          <p:cNvPr id="143" name="Google Shape;143;ga3d7a19002_0_0"/>
          <p:cNvSpPr txBox="1">
            <a:spLocks noGrp="1"/>
          </p:cNvSpPr>
          <p:nvPr>
            <p:ph type="body" idx="1"/>
          </p:nvPr>
        </p:nvSpPr>
        <p:spPr>
          <a:xfrm>
            <a:off x="604156" y="2153986"/>
            <a:ext cx="4786993" cy="2386263"/>
          </a:xfrm>
          <a:prstGeom prst="rect">
            <a:avLst/>
          </a:prstGeom>
          <a:noFill/>
        </p:spPr>
        <p:txBody>
          <a:bodyPr spcFirstLastPara="1" vert="horz" lIns="91440" tIns="45720" rIns="91440" bIns="45720" rtlCol="0" anchor="t" anchorCtr="0">
            <a:normAutofit/>
          </a:bodyPr>
          <a:lstStyle/>
          <a:p>
            <a:pPr marL="0" lvl="0" indent="-228600">
              <a:lnSpc>
                <a:spcPct val="90000"/>
              </a:lnSpc>
              <a:spcBef>
                <a:spcPts val="0"/>
              </a:spcBef>
              <a:spcAft>
                <a:spcPts val="0"/>
              </a:spcAft>
              <a:buFont typeface="Arial" panose="020B0604020202020204" pitchFamily="34" charset="0"/>
              <a:buChar char="•"/>
            </a:pPr>
            <a:r>
              <a:rPr lang="en-US" sz="1200" b="1"/>
              <a:t>Purpose:</a:t>
            </a:r>
            <a:endParaRPr lang="en-US" sz="1200"/>
          </a:p>
          <a:p>
            <a:pPr marL="0" indent="-228600">
              <a:lnSpc>
                <a:spcPct val="90000"/>
              </a:lnSpc>
              <a:buFont typeface="Arial" panose="020B0604020202020204" pitchFamily="34" charset="0"/>
              <a:buChar char="•"/>
            </a:pPr>
            <a:endParaRPr lang="en-US" sz="1200"/>
          </a:p>
          <a:p>
            <a:pPr marL="0" indent="-228600">
              <a:lnSpc>
                <a:spcPct val="90000"/>
              </a:lnSpc>
              <a:buFont typeface="Arial" panose="020B0604020202020204" pitchFamily="34" charset="0"/>
              <a:buChar char="•"/>
            </a:pPr>
            <a:r>
              <a:rPr lang="en-US" sz="1200"/>
              <a:t>We have connected a GPS tracking system to the Wheelchair in order to get the exact location of chair, if the user’s caretaker/concerned people want to and in case of fall too. GSM technology is used to send text message, voice call and also the location to the patient’s guide.</a:t>
            </a:r>
          </a:p>
          <a:p>
            <a:pPr marL="0" lvl="0" indent="-228600">
              <a:lnSpc>
                <a:spcPct val="90000"/>
              </a:lnSpc>
              <a:spcBef>
                <a:spcPts val="0"/>
              </a:spcBef>
              <a:spcAft>
                <a:spcPts val="0"/>
              </a:spcAft>
              <a:buFont typeface="Arial" panose="020B0604020202020204" pitchFamily="34" charset="0"/>
              <a:buChar char="•"/>
            </a:pPr>
            <a:endParaRPr lang="en-US" sz="1200">
              <a:sym typeface="Roboto Mono"/>
            </a:endParaRPr>
          </a:p>
          <a:p>
            <a:pPr marL="0" lvl="0" indent="-228600">
              <a:lnSpc>
                <a:spcPct val="90000"/>
              </a:lnSpc>
              <a:spcBef>
                <a:spcPts val="0"/>
              </a:spcBef>
              <a:spcAft>
                <a:spcPts val="0"/>
              </a:spcAft>
              <a:buFont typeface="Arial" panose="020B0604020202020204" pitchFamily="34" charset="0"/>
              <a:buChar char="•"/>
            </a:pPr>
            <a:r>
              <a:rPr lang="en-US" sz="1200" b="1"/>
              <a:t>Components Required:</a:t>
            </a:r>
          </a:p>
          <a:p>
            <a:pPr marL="0" lvl="0" indent="-228600">
              <a:lnSpc>
                <a:spcPct val="90000"/>
              </a:lnSpc>
              <a:spcBef>
                <a:spcPts val="0"/>
              </a:spcBef>
              <a:spcAft>
                <a:spcPts val="0"/>
              </a:spcAft>
              <a:buFont typeface="Arial" panose="020B0604020202020204" pitchFamily="34" charset="0"/>
              <a:buChar char="•"/>
            </a:pPr>
            <a:endParaRPr lang="en-US" sz="1200" b="1"/>
          </a:p>
          <a:p>
            <a:pPr marL="457200" lvl="0" indent="-228600">
              <a:lnSpc>
                <a:spcPct val="90000"/>
              </a:lnSpc>
              <a:spcBef>
                <a:spcPts val="0"/>
              </a:spcBef>
              <a:spcAft>
                <a:spcPts val="0"/>
              </a:spcAft>
              <a:buClr>
                <a:srgbClr val="000000"/>
              </a:buClr>
              <a:buSzPts val="1400"/>
              <a:buFont typeface="Arial" panose="020B0604020202020204" pitchFamily="34" charset="0"/>
              <a:buChar char="•"/>
            </a:pPr>
            <a:r>
              <a:rPr lang="en-US" sz="1200"/>
              <a:t>ESP8266</a:t>
            </a:r>
          </a:p>
          <a:p>
            <a:pPr indent="-228600">
              <a:lnSpc>
                <a:spcPct val="90000"/>
              </a:lnSpc>
              <a:buClr>
                <a:srgbClr val="000000"/>
              </a:buClr>
              <a:buSzPts val="1400"/>
              <a:buFont typeface="Arial" panose="020B0604020202020204" pitchFamily="34" charset="0"/>
              <a:buChar char="•"/>
            </a:pPr>
            <a:r>
              <a:rPr lang="en-US" sz="1200">
                <a:cs typeface="Calibri" panose="020F0502020204030204"/>
              </a:rPr>
              <a:t>NEO-6M GPS Module</a:t>
            </a:r>
          </a:p>
          <a:p>
            <a:pPr indent="-228600">
              <a:lnSpc>
                <a:spcPct val="90000"/>
              </a:lnSpc>
              <a:buClr>
                <a:srgbClr val="000000"/>
              </a:buClr>
              <a:buSzPts val="1400"/>
              <a:buFont typeface="Arial" panose="020B0604020202020204" pitchFamily="34" charset="0"/>
              <a:buChar char="•"/>
            </a:pPr>
            <a:r>
              <a:rPr lang="en-US" sz="1200">
                <a:cs typeface="Calibri" panose="020F0502020204030204"/>
              </a:rPr>
              <a:t>GSM SIM900</a:t>
            </a:r>
          </a:p>
          <a:p>
            <a:pPr lvl="0" indent="-228600">
              <a:lnSpc>
                <a:spcPct val="90000"/>
              </a:lnSpc>
              <a:spcAft>
                <a:spcPts val="0"/>
              </a:spcAft>
              <a:buClr>
                <a:srgbClr val="000000"/>
              </a:buClr>
              <a:buSzPts val="1400"/>
              <a:buFont typeface="Arial" panose="020B0604020202020204" pitchFamily="34" charset="0"/>
              <a:buChar char="•"/>
            </a:pPr>
            <a:endParaRPr lang="en-US" sz="1200">
              <a:highlight>
                <a:prstClr val="white"/>
              </a:highlight>
              <a:cs typeface="Calibri" panose="020F0502020204030204"/>
            </a:endParaRPr>
          </a:p>
          <a:p>
            <a:pPr lvl="0" indent="-228600">
              <a:lnSpc>
                <a:spcPct val="90000"/>
              </a:lnSpc>
              <a:spcBef>
                <a:spcPts val="4200"/>
              </a:spcBef>
              <a:spcAft>
                <a:spcPts val="0"/>
              </a:spcAft>
              <a:buFont typeface="Arial" panose="020B0604020202020204" pitchFamily="34" charset="0"/>
              <a:buChar char="•"/>
            </a:pPr>
            <a:endParaRPr lang="en-US" sz="1200">
              <a:highlight>
                <a:prstClr val="white"/>
              </a:highlight>
              <a:cs typeface="Calibri" panose="020F0502020204030204"/>
            </a:endParaRPr>
          </a:p>
          <a:p>
            <a:pPr marL="0" lvl="0" indent="-228600">
              <a:lnSpc>
                <a:spcPct val="90000"/>
              </a:lnSpc>
              <a:spcBef>
                <a:spcPts val="4200"/>
              </a:spcBef>
              <a:spcAft>
                <a:spcPts val="0"/>
              </a:spcAft>
              <a:buFont typeface="Arial" panose="020B0604020202020204" pitchFamily="34" charset="0"/>
              <a:buChar char="•"/>
            </a:pPr>
            <a:endParaRPr lang="en-US" sz="1200">
              <a:highlight>
                <a:prstClr val="white"/>
              </a:highlight>
              <a:cs typeface="Calibri" panose="020F0502020204030204"/>
            </a:endParaRPr>
          </a:p>
          <a:p>
            <a:pPr indent="-228600">
              <a:lnSpc>
                <a:spcPct val="90000"/>
              </a:lnSpc>
              <a:spcBef>
                <a:spcPts val="4200"/>
              </a:spcBef>
              <a:buFont typeface="Arial" panose="020B0604020202020204" pitchFamily="34" charset="0"/>
              <a:buChar char="•"/>
            </a:pPr>
            <a:endParaRPr lang="en-US" sz="1200">
              <a:highlight>
                <a:prstClr val="white"/>
              </a:highlight>
              <a:cs typeface="Calibri" panose="020F0502020204030204"/>
            </a:endParaRPr>
          </a:p>
          <a:p>
            <a:pPr marL="0" indent="-228600">
              <a:lnSpc>
                <a:spcPct val="90000"/>
              </a:lnSpc>
              <a:spcBef>
                <a:spcPts val="4200"/>
              </a:spcBef>
              <a:buFont typeface="Arial" panose="020B0604020202020204" pitchFamily="34" charset="0"/>
              <a:buChar char="•"/>
            </a:pPr>
            <a:endParaRPr lang="en-US" sz="1200">
              <a:highlight>
                <a:prstClr val="white"/>
              </a:highlight>
              <a:cs typeface="Calibri" panose="020F0502020204030204"/>
            </a:endParaRPr>
          </a:p>
          <a:p>
            <a:pPr marL="0" indent="-228600">
              <a:lnSpc>
                <a:spcPct val="90000"/>
              </a:lnSpc>
              <a:spcBef>
                <a:spcPts val="4200"/>
              </a:spcBef>
              <a:buFont typeface="Arial" panose="020B0604020202020204" pitchFamily="34" charset="0"/>
              <a:buChar char="•"/>
            </a:pPr>
            <a:endParaRPr lang="en-US" sz="1200" b="1">
              <a:cs typeface="Calibri" panose="020F0502020204030204"/>
            </a:endParaRPr>
          </a:p>
        </p:txBody>
      </p:sp>
      <p:sp>
        <p:nvSpPr>
          <p:cNvPr id="2089" name="Freeform: Shape 191">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831" y="0"/>
            <a:ext cx="3500169" cy="2709703"/>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D936A08B-66FC-4F53-848F-46B3E0185A02}"/>
              </a:ext>
            </a:extLst>
          </p:cNvPr>
          <p:cNvPicPr>
            <a:picLocks noChangeAspect="1"/>
          </p:cNvPicPr>
          <p:nvPr/>
        </p:nvPicPr>
        <p:blipFill rotWithShape="1">
          <a:blip r:embed="rId3"/>
          <a:srcRect t="2433" r="5" b="5"/>
          <a:stretch/>
        </p:blipFill>
        <p:spPr>
          <a:xfrm>
            <a:off x="5767371" y="10"/>
            <a:ext cx="3376630" cy="2586154"/>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2090" name="Freeform: Shape 19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3552" y="2938538"/>
            <a:ext cx="2690448" cy="2204961"/>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electronics&#10;&#10;Description automatically generated">
            <a:extLst>
              <a:ext uri="{FF2B5EF4-FFF2-40B4-BE49-F238E27FC236}">
                <a16:creationId xmlns:a16="http://schemas.microsoft.com/office/drawing/2014/main" id="{80116572-EAF7-4A61-88D0-4F94A32132C8}"/>
              </a:ext>
            </a:extLst>
          </p:cNvPr>
          <p:cNvPicPr>
            <a:picLocks noChangeAspect="1"/>
          </p:cNvPicPr>
          <p:nvPr/>
        </p:nvPicPr>
        <p:blipFill rotWithShape="1">
          <a:blip r:embed="rId4"/>
          <a:srcRect t="12725" r="-7" b="6179"/>
          <a:stretch/>
        </p:blipFill>
        <p:spPr>
          <a:xfrm>
            <a:off x="6576620" y="3061605"/>
            <a:ext cx="2567381" cy="2081895"/>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ga3ca008690_1_6"/>
          <p:cNvSpPr txBox="1">
            <a:spLocks noGrp="1"/>
          </p:cNvSpPr>
          <p:nvPr>
            <p:ph type="title"/>
          </p:nvPr>
        </p:nvSpPr>
        <p:spPr>
          <a:xfrm>
            <a:off x="7021390" y="2339353"/>
            <a:ext cx="1852218" cy="592286"/>
          </a:xfrm>
          <a:prstGeom prst="rect">
            <a:avLst/>
          </a:prstGeom>
          <a:solidFill>
            <a:srgbClr val="FFC000"/>
          </a:solidFill>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2800" b="1"/>
              <a:t>Flowchart:</a:t>
            </a:r>
          </a:p>
        </p:txBody>
      </p:sp>
      <p:sp>
        <p:nvSpPr>
          <p:cNvPr id="98" name="Rectangle 9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75480" y="-620425"/>
            <a:ext cx="1286609"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498231"/>
            <a:ext cx="6061974" cy="420025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Google Shape;153;ga3ca008690_1_6"/>
          <p:cNvPicPr preferRelativeResize="0"/>
          <p:nvPr/>
        </p:nvPicPr>
        <p:blipFill rotWithShape="1">
          <a:blip r:embed="rId3"/>
          <a:srcRect t="2114"/>
          <a:stretch/>
        </p:blipFill>
        <p:spPr>
          <a:xfrm>
            <a:off x="857369" y="643893"/>
            <a:ext cx="1866890" cy="3908930"/>
          </a:xfrm>
          <a:prstGeom prst="rect">
            <a:avLst/>
          </a:prstGeom>
          <a:noFill/>
        </p:spPr>
      </p:pic>
      <p:pic>
        <p:nvPicPr>
          <p:cNvPr id="151" name="Google Shape;151;ga3ca008690_1_6"/>
          <p:cNvPicPr preferRelativeResize="0"/>
          <p:nvPr/>
        </p:nvPicPr>
        <p:blipFill rotWithShape="1">
          <a:blip r:embed="rId4"/>
          <a:srcRect l="6514" t="6693" r="6514" b="6485"/>
          <a:stretch/>
        </p:blipFill>
        <p:spPr>
          <a:xfrm>
            <a:off x="3343279" y="645868"/>
            <a:ext cx="2763774" cy="3912808"/>
          </a:xfrm>
          <a:prstGeom prst="rect">
            <a:avLst/>
          </a:prstGeom>
          <a:noFill/>
        </p:spPr>
      </p:pic>
      <p:sp>
        <p:nvSpPr>
          <p:cNvPr id="102" name="Rectangle 10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62835" y="2544073"/>
            <a:ext cx="1289304"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ga3ca008690_1_6"/>
          <p:cNvSpPr txBox="1"/>
          <p:nvPr/>
        </p:nvSpPr>
        <p:spPr>
          <a:xfrm>
            <a:off x="3937392" y="4606923"/>
            <a:ext cx="788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GB" sz="1500">
                <a:latin typeface="Impact"/>
                <a:ea typeface="Impact"/>
                <a:cs typeface="Impact"/>
                <a:sym typeface="Impact"/>
              </a:rPr>
              <a:t>For GPS</a:t>
            </a:r>
            <a:endParaRPr lang="en-US" sz="1500">
              <a:latin typeface="Impact"/>
              <a:ea typeface="Impact"/>
              <a:cs typeface="Impact"/>
              <a:sym typeface="Impact"/>
            </a:endParaRPr>
          </a:p>
        </p:txBody>
      </p:sp>
      <p:sp>
        <p:nvSpPr>
          <p:cNvPr id="155" name="Google Shape;155;ga3ca008690_1_6"/>
          <p:cNvSpPr txBox="1"/>
          <p:nvPr/>
        </p:nvSpPr>
        <p:spPr>
          <a:xfrm>
            <a:off x="1201733" y="4611634"/>
            <a:ext cx="1366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GB" sz="1500">
                <a:latin typeface="Impact"/>
                <a:ea typeface="Impact"/>
                <a:cs typeface="Impact"/>
                <a:sym typeface="Impact"/>
              </a:rPr>
              <a:t>For GSM</a:t>
            </a:r>
            <a:endParaRPr lang="en-US" sz="1500">
              <a:latin typeface="Impact"/>
              <a:ea typeface="Impact"/>
              <a:cs typeface="Impact"/>
              <a:sym typeface="Impac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1"/>
        <p:cNvGrpSpPr/>
        <p:nvPr/>
      </p:nvGrpSpPr>
      <p:grpSpPr>
        <a:xfrm>
          <a:off x="0" y="0"/>
          <a:ext cx="0" cy="0"/>
          <a:chOff x="0" y="0"/>
          <a:chExt cx="0" cy="0"/>
        </a:xfrm>
      </p:grpSpPr>
      <p:sp>
        <p:nvSpPr>
          <p:cNvPr id="162" name="Google Shape;162;ga1c41d6ce7_3_0"/>
          <p:cNvSpPr txBox="1">
            <a:spLocks noGrp="1"/>
          </p:cNvSpPr>
          <p:nvPr>
            <p:ph type="title"/>
          </p:nvPr>
        </p:nvSpPr>
        <p:spPr>
          <a:xfrm>
            <a:off x="5205221" y="1047216"/>
            <a:ext cx="3501193" cy="99417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2100" b="1" kern="1200">
                <a:solidFill>
                  <a:schemeClr val="tx1"/>
                </a:solidFill>
                <a:latin typeface="+mj-lt"/>
                <a:ea typeface="+mj-ea"/>
                <a:cs typeface="+mj-cs"/>
              </a:rPr>
              <a:t>Module 4: Measuring the body temperature and heart rate</a:t>
            </a:r>
          </a:p>
        </p:txBody>
      </p:sp>
      <p:sp>
        <p:nvSpPr>
          <p:cNvPr id="182" name="Freeform: Shape 120">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9916" cy="2661397"/>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Shape 122">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0" y="2881640"/>
            <a:ext cx="2490867" cy="2261859"/>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5897" y="1872501"/>
            <a:ext cx="2338578" cy="233857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0092C170-D04C-4A0C-BEFF-65DA00AA7D00}"/>
              </a:ext>
            </a:extLst>
          </p:cNvPr>
          <p:cNvPicPr>
            <a:picLocks noChangeAspect="1"/>
          </p:cNvPicPr>
          <p:nvPr/>
        </p:nvPicPr>
        <p:blipFill rotWithShape="1">
          <a:blip r:embed="rId3"/>
          <a:srcRect l="2091" r="20910" b="1"/>
          <a:stretch/>
        </p:blipFill>
        <p:spPr>
          <a:xfrm>
            <a:off x="2669341" y="1995945"/>
            <a:ext cx="2091690" cy="209169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2" name="Picture 2" descr="A picture containing text, electronics, circuit&#10;&#10;Description automatically generated">
            <a:extLst>
              <a:ext uri="{FF2B5EF4-FFF2-40B4-BE49-F238E27FC236}">
                <a16:creationId xmlns:a16="http://schemas.microsoft.com/office/drawing/2014/main" id="{3F6AD827-1990-4972-A19E-B5182B8837B1}"/>
              </a:ext>
            </a:extLst>
          </p:cNvPr>
          <p:cNvPicPr>
            <a:picLocks noChangeAspect="1"/>
          </p:cNvPicPr>
          <p:nvPr/>
        </p:nvPicPr>
        <p:blipFill rotWithShape="1">
          <a:blip r:embed="rId4"/>
          <a:srcRect t="12770" r="1" b="1966"/>
          <a:stretch/>
        </p:blipFill>
        <p:spPr>
          <a:xfrm>
            <a:off x="20" y="10"/>
            <a:ext cx="2975959" cy="253745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3" name="Picture 3" descr="A picture containing text, electronics, circuit&#10;&#10;Description automatically generated">
            <a:extLst>
              <a:ext uri="{FF2B5EF4-FFF2-40B4-BE49-F238E27FC236}">
                <a16:creationId xmlns:a16="http://schemas.microsoft.com/office/drawing/2014/main" id="{DBEB8CDE-2853-449E-B297-149CF9B75958}"/>
              </a:ext>
            </a:extLst>
          </p:cNvPr>
          <p:cNvPicPr>
            <a:picLocks noChangeAspect="1"/>
          </p:cNvPicPr>
          <p:nvPr/>
        </p:nvPicPr>
        <p:blipFill rotWithShape="1">
          <a:blip r:embed="rId5"/>
          <a:srcRect t="4559" r="4" b="5090"/>
          <a:stretch/>
        </p:blipFill>
        <p:spPr>
          <a:xfrm>
            <a:off x="3618" y="3036760"/>
            <a:ext cx="2405448" cy="2185034"/>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163" name="Google Shape;163;ga1c41d6ce7_3_0"/>
          <p:cNvSpPr txBox="1">
            <a:spLocks noGrp="1"/>
          </p:cNvSpPr>
          <p:nvPr>
            <p:ph type="body" idx="1"/>
          </p:nvPr>
        </p:nvSpPr>
        <p:spPr>
          <a:xfrm>
            <a:off x="5205222" y="2153986"/>
            <a:ext cx="3501192" cy="2386263"/>
          </a:xfrm>
          <a:prstGeom prst="rect">
            <a:avLst/>
          </a:prstGeom>
        </p:spPr>
        <p:txBody>
          <a:bodyPr spcFirstLastPara="1" vert="horz" lIns="91440" tIns="45720" rIns="91440" bIns="45720" rtlCol="0" anchor="t" anchorCtr="0">
            <a:normAutofit/>
          </a:bodyPr>
          <a:lstStyle/>
          <a:p>
            <a:pPr marL="0" lvl="0" indent="-228600">
              <a:lnSpc>
                <a:spcPct val="90000"/>
              </a:lnSpc>
              <a:spcBef>
                <a:spcPts val="0"/>
              </a:spcBef>
              <a:spcAft>
                <a:spcPts val="600"/>
              </a:spcAft>
              <a:buFont typeface="Arial" panose="020B0604020202020204" pitchFamily="34" charset="0"/>
              <a:buChar char="•"/>
            </a:pPr>
            <a:r>
              <a:rPr lang="en-US" sz="900" b="1"/>
              <a:t>Purpose:</a:t>
            </a:r>
          </a:p>
          <a:p>
            <a:pPr marL="285750" indent="-228600">
              <a:lnSpc>
                <a:spcPct val="90000"/>
              </a:lnSpc>
              <a:spcAft>
                <a:spcPts val="600"/>
              </a:spcAft>
              <a:buFont typeface="Arial" panose="020B0604020202020204" pitchFamily="34" charset="0"/>
              <a:buChar char="•"/>
            </a:pPr>
            <a:r>
              <a:rPr lang="en-US" sz="900"/>
              <a:t>Our device puts forward a smart patient health tracking system using Web Server so that the Patient health parameters like Heart Rate and Blood Oxygen level along with body temperature as well as room temperature can be monitored. </a:t>
            </a:r>
          </a:p>
          <a:p>
            <a:pPr marL="285750" indent="-228600">
              <a:lnSpc>
                <a:spcPct val="90000"/>
              </a:lnSpc>
              <a:spcAft>
                <a:spcPts val="600"/>
              </a:spcAft>
              <a:buFont typeface="Arial" panose="020B0604020202020204" pitchFamily="34" charset="0"/>
              <a:buChar char="•"/>
            </a:pPr>
            <a:r>
              <a:rPr lang="en-US" sz="900"/>
              <a:t>User interface will be the android app and google assistant. </a:t>
            </a:r>
          </a:p>
          <a:p>
            <a:pPr marL="57150" lvl="0" indent="-228600">
              <a:lnSpc>
                <a:spcPct val="90000"/>
              </a:lnSpc>
              <a:spcBef>
                <a:spcPts val="0"/>
              </a:spcBef>
              <a:spcAft>
                <a:spcPts val="600"/>
              </a:spcAft>
              <a:buFont typeface="Arial" panose="020B0604020202020204" pitchFamily="34" charset="0"/>
              <a:buChar char="•"/>
            </a:pPr>
            <a:r>
              <a:rPr lang="en-US" sz="900" b="1"/>
              <a:t>Components Required:</a:t>
            </a:r>
            <a:endParaRPr lang="en-US" sz="900"/>
          </a:p>
          <a:p>
            <a:pPr indent="-228600">
              <a:lnSpc>
                <a:spcPct val="90000"/>
              </a:lnSpc>
              <a:spcAft>
                <a:spcPts val="600"/>
              </a:spcAft>
              <a:buFont typeface="Arial" panose="020B0604020202020204" pitchFamily="34" charset="0"/>
              <a:buChar char="•"/>
            </a:pPr>
            <a:r>
              <a:rPr lang="en-US" sz="900"/>
              <a:t>ESP32</a:t>
            </a:r>
            <a:endParaRPr lang="en-US" sz="900" b="1"/>
          </a:p>
          <a:p>
            <a:pPr indent="-228600">
              <a:lnSpc>
                <a:spcPct val="90000"/>
              </a:lnSpc>
              <a:spcAft>
                <a:spcPts val="600"/>
              </a:spcAft>
              <a:buFont typeface="Arial" panose="020B0604020202020204" pitchFamily="34" charset="0"/>
              <a:buChar char="•"/>
            </a:pPr>
            <a:r>
              <a:rPr lang="en-US" sz="900"/>
              <a:t>MAX30100/102 Pulse Oximeter Sensor</a:t>
            </a:r>
          </a:p>
          <a:p>
            <a:pPr indent="-228600">
              <a:lnSpc>
                <a:spcPct val="90000"/>
              </a:lnSpc>
              <a:spcAft>
                <a:spcPts val="600"/>
              </a:spcAft>
              <a:buFont typeface="Arial" panose="020B0604020202020204" pitchFamily="34" charset="0"/>
              <a:buChar char="•"/>
            </a:pPr>
            <a:r>
              <a:rPr lang="en-US" sz="900"/>
              <a:t>DS18B20 Temperature Sensor</a:t>
            </a:r>
          </a:p>
          <a:p>
            <a:pPr indent="-228600">
              <a:lnSpc>
                <a:spcPct val="90000"/>
              </a:lnSpc>
              <a:spcAft>
                <a:spcPts val="600"/>
              </a:spcAft>
              <a:buFont typeface="Arial" panose="020B0604020202020204" pitchFamily="34" charset="0"/>
              <a:buChar char="•"/>
            </a:pPr>
            <a:r>
              <a:rPr lang="en-US" sz="900"/>
              <a:t>DHT11 Humidity Sensor</a:t>
            </a:r>
          </a:p>
          <a:p>
            <a:pPr marL="0" indent="-228600">
              <a:lnSpc>
                <a:spcPct val="90000"/>
              </a:lnSpc>
              <a:spcAft>
                <a:spcPts val="600"/>
              </a:spcAft>
              <a:buFont typeface="Arial" panose="020B0604020202020204" pitchFamily="34" charset="0"/>
              <a:buChar char="•"/>
            </a:pPr>
            <a:endParaRPr lang="en-US" sz="900"/>
          </a:p>
          <a:p>
            <a:pPr marL="0" indent="-228600">
              <a:lnSpc>
                <a:spcPct val="90000"/>
              </a:lnSpc>
              <a:spcAft>
                <a:spcPts val="600"/>
              </a:spcAft>
              <a:buFont typeface="Arial" panose="020B0604020202020204" pitchFamily="34" charset="0"/>
              <a:buChar char="•"/>
            </a:pPr>
            <a:endParaRPr lang="en-US" sz="900"/>
          </a:p>
        </p:txBody>
      </p:sp>
      <p:sp>
        <p:nvSpPr>
          <p:cNvPr id="167" name="Google Shape;167;ga1c41d6ce7_3_0"/>
          <p:cNvSpPr txBox="1"/>
          <p:nvPr/>
        </p:nvSpPr>
        <p:spPr>
          <a:xfrm>
            <a:off x="6025261" y="3799809"/>
            <a:ext cx="1988400" cy="348000"/>
          </a:xfrm>
          <a:prstGeom prst="rect">
            <a:avLst/>
          </a:prstGeom>
          <a:noFill/>
          <a:ln>
            <a:noFill/>
          </a:ln>
        </p:spPr>
        <p:txBody>
          <a:bodyPr spcFirstLastPara="1" wrap="square" lIns="91425" tIns="91425" rIns="91425" bIns="91425" anchor="t" anchorCtr="0">
            <a:noAutofit/>
          </a:bodyPr>
          <a:lstStyle/>
          <a:p>
            <a:pPr>
              <a:spcAft>
                <a:spcPts val="600"/>
              </a:spcAft>
            </a:pPr>
            <a:endParaRPr lang="en-US">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Google Shape;136;g9cfbc0465a_0_20"/>
          <p:cNvSpPr txBox="1"/>
          <p:nvPr/>
        </p:nvSpPr>
        <p:spPr>
          <a:xfrm>
            <a:off x="334316" y="192886"/>
            <a:ext cx="3027251" cy="565277"/>
          </a:xfrm>
          <a:prstGeom prst="rect">
            <a:avLst/>
          </a:prstGeom>
          <a:solidFill>
            <a:srgbClr val="FFC000"/>
          </a:solidFill>
        </p:spPr>
        <p:txBody>
          <a:bodyPr spcFirstLastPara="1" vert="horz" lIns="91440" tIns="45720" rIns="91440" bIns="45720" rtlCol="0" anchor="t" anchorCtr="0">
            <a:normAutofit fontScale="85000" lnSpcReduction="20000"/>
          </a:bodyPr>
          <a:lstStyle/>
          <a:p>
            <a:pPr marL="0" lvl="0" indent="0" algn="ctr">
              <a:lnSpc>
                <a:spcPct val="90000"/>
              </a:lnSpc>
              <a:spcBef>
                <a:spcPct val="0"/>
              </a:spcBef>
              <a:spcAft>
                <a:spcPts val="600"/>
              </a:spcAft>
            </a:pPr>
            <a:r>
              <a:rPr lang="en-US" sz="3200" b="1" kern="1200">
                <a:solidFill>
                  <a:schemeClr val="tx1"/>
                </a:solidFill>
                <a:latin typeface="+mj-lt"/>
                <a:ea typeface="+mj-ea"/>
                <a:cs typeface="+mj-cs"/>
              </a:rPr>
              <a:t>Association</a:t>
            </a:r>
            <a:r>
              <a:rPr lang="en-US" sz="4100" b="1" kern="1200">
                <a:solidFill>
                  <a:schemeClr val="tx1"/>
                </a:solidFill>
                <a:latin typeface="+mj-lt"/>
                <a:ea typeface="+mj-ea"/>
                <a:cs typeface="+mj-cs"/>
              </a:rPr>
              <a:t>:</a:t>
            </a:r>
            <a:endParaRPr lang="en-US">
              <a:ea typeface="+mj-ea"/>
              <a:cs typeface="+mj-cs"/>
            </a:endParaRPr>
          </a:p>
        </p:txBody>
      </p:sp>
      <p:grpSp>
        <p:nvGrpSpPr>
          <p:cNvPr id="80" name="Group 7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81" name="Rectangle 8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364414C-5832-4F69-951C-120F60893DE7}"/>
              </a:ext>
            </a:extLst>
          </p:cNvPr>
          <p:cNvSpPr txBox="1"/>
          <p:nvPr/>
        </p:nvSpPr>
        <p:spPr>
          <a:xfrm>
            <a:off x="4460832" y="448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Flowchart:</a:t>
            </a:r>
          </a:p>
        </p:txBody>
      </p:sp>
      <p:sp>
        <p:nvSpPr>
          <p:cNvPr id="3" name="TextBox 2">
            <a:extLst>
              <a:ext uri="{FF2B5EF4-FFF2-40B4-BE49-F238E27FC236}">
                <a16:creationId xmlns:a16="http://schemas.microsoft.com/office/drawing/2014/main" id="{823FF0F5-89C1-4F43-BAB7-79B4CB65E993}"/>
              </a:ext>
            </a:extLst>
          </p:cNvPr>
          <p:cNvSpPr txBox="1"/>
          <p:nvPr/>
        </p:nvSpPr>
        <p:spPr>
          <a:xfrm>
            <a:off x="671709" y="1106204"/>
            <a:ext cx="3353843"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will use the MAX30100/102 Pulse Oximeter sensor to measure the Heart Rate/Pulse(BPM) as well as the Blood Oxygen Level(SpO2). We will use a DS18B20 Temperature Sensor to measure the temperature of the body. Similarly Patient needs to be placed in a room with a certain temperature and humidity level so that he doesn’t feel uncomfortable. In order to do that we need to monitor the room temperature and humidity as well. So we will be using DHT11 Humidity &amp; Temperature Sensor. This all be monitored through app. If anything goes above the critical values it will send a message to the family members.</a:t>
            </a:r>
          </a:p>
          <a:p>
            <a:endParaRPr lang="en-US"/>
          </a:p>
          <a:p>
            <a:endParaRPr lang="en-US"/>
          </a:p>
        </p:txBody>
      </p:sp>
      <p:pic>
        <p:nvPicPr>
          <p:cNvPr id="5" name="Picture 5" descr="Graphical user interface, application, Word&#10;&#10;Description automatically generated">
            <a:extLst>
              <a:ext uri="{FF2B5EF4-FFF2-40B4-BE49-F238E27FC236}">
                <a16:creationId xmlns:a16="http://schemas.microsoft.com/office/drawing/2014/main" id="{AFC00421-9610-42DC-A5A8-8392FFA7F915}"/>
              </a:ext>
            </a:extLst>
          </p:cNvPr>
          <p:cNvPicPr>
            <a:picLocks noChangeAspect="1"/>
          </p:cNvPicPr>
          <p:nvPr/>
        </p:nvPicPr>
        <p:blipFill rotWithShape="1">
          <a:blip r:embed="rId3"/>
          <a:srcRect l="40206" t="29364" r="32680" b="11096"/>
          <a:stretch/>
        </p:blipFill>
        <p:spPr>
          <a:xfrm>
            <a:off x="5179430" y="912177"/>
            <a:ext cx="3500278" cy="3885102"/>
          </a:xfrm>
          <a:prstGeom prst="rect">
            <a:avLst/>
          </a:prstGeom>
        </p:spPr>
      </p:pic>
    </p:spTree>
    <p:extLst>
      <p:ext uri="{BB962C8B-B14F-4D97-AF65-F5344CB8AC3E}">
        <p14:creationId xmlns:p14="http://schemas.microsoft.com/office/powerpoint/2010/main" val="52091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96"/>
        <p:cNvGrpSpPr/>
        <p:nvPr/>
      </p:nvGrpSpPr>
      <p:grpSpPr>
        <a:xfrm>
          <a:off x="0" y="0"/>
          <a:ext cx="0" cy="0"/>
          <a:chOff x="0" y="0"/>
          <a:chExt cx="0" cy="0"/>
        </a:xfrm>
      </p:grpSpPr>
      <p:sp>
        <p:nvSpPr>
          <p:cNvPr id="197" name="Google Shape;197;ga3e14741d6_1_0"/>
          <p:cNvSpPr txBox="1">
            <a:spLocks noGrp="1"/>
          </p:cNvSpPr>
          <p:nvPr>
            <p:ph type="title"/>
          </p:nvPr>
        </p:nvSpPr>
        <p:spPr>
          <a:xfrm>
            <a:off x="600823" y="1047216"/>
            <a:ext cx="3468257" cy="99417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100" b="1" kern="1200">
                <a:solidFill>
                  <a:schemeClr val="tx1"/>
                </a:solidFill>
                <a:latin typeface="+mj-lt"/>
                <a:ea typeface="+mj-ea"/>
                <a:cs typeface="+mj-cs"/>
              </a:rPr>
              <a:t>Module 5: Joystick Module</a:t>
            </a:r>
          </a:p>
        </p:txBody>
      </p:sp>
      <p:sp>
        <p:nvSpPr>
          <p:cNvPr id="207" name="Oval 2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21" y="147832"/>
            <a:ext cx="1515618" cy="151561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9" name="Google Shape;199;ga3e14741d6_1_0"/>
          <p:cNvPicPr preferRelativeResize="0"/>
          <p:nvPr/>
        </p:nvPicPr>
        <p:blipFill rotWithShape="1">
          <a:blip r:embed="rId3"/>
          <a:srcRect l="13818" r="11180" b="-2"/>
          <a:stretch/>
        </p:blipFill>
        <p:spPr>
          <a:xfrm>
            <a:off x="4260065" y="271276"/>
            <a:ext cx="1268730" cy="126873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p:spPr>
      </p:pic>
      <p:sp>
        <p:nvSpPr>
          <p:cNvPr id="198" name="Google Shape;198;ga3e14741d6_1_0"/>
          <p:cNvSpPr txBox="1">
            <a:spLocks noGrp="1"/>
          </p:cNvSpPr>
          <p:nvPr>
            <p:ph type="body" idx="1"/>
          </p:nvPr>
        </p:nvSpPr>
        <p:spPr>
          <a:xfrm>
            <a:off x="604157" y="2153986"/>
            <a:ext cx="3418732" cy="2386263"/>
          </a:xfrm>
          <a:prstGeom prst="rect">
            <a:avLst/>
          </a:prstGeom>
        </p:spPr>
        <p:txBody>
          <a:bodyPr spcFirstLastPara="1" vert="horz" lIns="91440" tIns="45720" rIns="91440" bIns="45720" rtlCol="0" anchor="t" anchorCtr="0">
            <a:normAutofit/>
          </a:bodyPr>
          <a:lstStyle/>
          <a:p>
            <a:pPr marL="0" indent="-228600">
              <a:lnSpc>
                <a:spcPct val="90000"/>
              </a:lnSpc>
              <a:spcAft>
                <a:spcPts val="600"/>
              </a:spcAft>
              <a:buFont typeface="Arial" panose="020B0604020202020204" pitchFamily="34" charset="0"/>
              <a:buChar char="•"/>
            </a:pPr>
            <a:r>
              <a:rPr lang="en-US" sz="1200" b="1"/>
              <a:t>Purpose: </a:t>
            </a:r>
            <a:endParaRPr lang="en-US" sz="1200"/>
          </a:p>
          <a:p>
            <a:pPr marL="171450" indent="-228600">
              <a:lnSpc>
                <a:spcPct val="90000"/>
              </a:lnSpc>
              <a:spcAft>
                <a:spcPts val="600"/>
              </a:spcAft>
              <a:buFont typeface="Arial" panose="020B0604020202020204" pitchFamily="34" charset="0"/>
              <a:buChar char="•"/>
            </a:pPr>
            <a:r>
              <a:rPr lang="en-US" sz="1200"/>
              <a:t>This module is focused on movement of the chair. The movement will be controlled by the joystick. This will help the user to control the chair easily without depending on others.</a:t>
            </a:r>
          </a:p>
          <a:p>
            <a:pPr marL="0" lvl="0" indent="-228600">
              <a:lnSpc>
                <a:spcPct val="90000"/>
              </a:lnSpc>
              <a:spcBef>
                <a:spcPts val="0"/>
              </a:spcBef>
              <a:spcAft>
                <a:spcPts val="600"/>
              </a:spcAft>
              <a:buFont typeface="Arial" panose="020B0604020202020204" pitchFamily="34" charset="0"/>
              <a:buChar char="•"/>
            </a:pPr>
            <a:r>
              <a:rPr lang="en-US" sz="1200" b="1"/>
              <a:t>Components Required:</a:t>
            </a:r>
          </a:p>
          <a:p>
            <a:pPr marL="0" lvl="0" indent="-228600">
              <a:lnSpc>
                <a:spcPct val="90000"/>
              </a:lnSpc>
              <a:spcBef>
                <a:spcPts val="0"/>
              </a:spcBef>
              <a:spcAft>
                <a:spcPts val="600"/>
              </a:spcAft>
              <a:buFont typeface="Arial" panose="020B0604020202020204" pitchFamily="34" charset="0"/>
              <a:buChar char="•"/>
            </a:pPr>
            <a:r>
              <a:rPr lang="en-US" sz="1200"/>
              <a:t>Analog Joystick</a:t>
            </a:r>
          </a:p>
          <a:p>
            <a:pPr marL="0" lvl="0" indent="-228600">
              <a:lnSpc>
                <a:spcPct val="90000"/>
              </a:lnSpc>
              <a:spcBef>
                <a:spcPts val="0"/>
              </a:spcBef>
              <a:spcAft>
                <a:spcPts val="600"/>
              </a:spcAft>
              <a:buFont typeface="Arial" panose="020B0604020202020204" pitchFamily="34" charset="0"/>
              <a:buChar char="•"/>
            </a:pPr>
            <a:r>
              <a:rPr lang="en-US" sz="1200"/>
              <a:t>Arduino ATMega328P</a:t>
            </a:r>
          </a:p>
          <a:p>
            <a:pPr marL="0" indent="-228600">
              <a:lnSpc>
                <a:spcPct val="90000"/>
              </a:lnSpc>
              <a:spcAft>
                <a:spcPts val="600"/>
              </a:spcAft>
              <a:buFont typeface="Arial" panose="020B0604020202020204" pitchFamily="34" charset="0"/>
              <a:buChar char="•"/>
            </a:pPr>
            <a:r>
              <a:rPr lang="en-US" sz="1200"/>
              <a:t>L298N IC</a:t>
            </a:r>
          </a:p>
          <a:p>
            <a:pPr marL="0" lvl="0" indent="-228600">
              <a:lnSpc>
                <a:spcPct val="90000"/>
              </a:lnSpc>
              <a:spcBef>
                <a:spcPts val="0"/>
              </a:spcBef>
              <a:spcAft>
                <a:spcPts val="600"/>
              </a:spcAft>
              <a:buFont typeface="Arial" panose="020B0604020202020204" pitchFamily="34" charset="0"/>
              <a:buChar char="•"/>
            </a:pPr>
            <a:r>
              <a:rPr lang="en-US" sz="1200"/>
              <a:t>DC Motors</a:t>
            </a:r>
          </a:p>
          <a:p>
            <a:pPr marL="0" lvl="0" indent="-228600">
              <a:lnSpc>
                <a:spcPct val="90000"/>
              </a:lnSpc>
              <a:spcBef>
                <a:spcPts val="0"/>
              </a:spcBef>
              <a:spcAft>
                <a:spcPts val="600"/>
              </a:spcAft>
              <a:buFont typeface="Arial" panose="020B0604020202020204" pitchFamily="34" charset="0"/>
              <a:buChar char="•"/>
            </a:pPr>
            <a:endParaRPr lang="en-US" sz="1200"/>
          </a:p>
          <a:p>
            <a:pPr marL="0" lvl="0" indent="-228600">
              <a:lnSpc>
                <a:spcPct val="90000"/>
              </a:lnSpc>
              <a:spcBef>
                <a:spcPts val="0"/>
              </a:spcBef>
              <a:spcAft>
                <a:spcPts val="600"/>
              </a:spcAft>
              <a:buFont typeface="Arial" panose="020B0604020202020204" pitchFamily="34" charset="0"/>
              <a:buChar char="•"/>
            </a:pPr>
            <a:endParaRPr lang="en-US" sz="1200"/>
          </a:p>
          <a:p>
            <a:pPr marL="0" lvl="0" indent="-228600">
              <a:lnSpc>
                <a:spcPct val="90000"/>
              </a:lnSpc>
              <a:spcBef>
                <a:spcPts val="0"/>
              </a:spcBef>
              <a:spcAft>
                <a:spcPts val="600"/>
              </a:spcAft>
              <a:buFont typeface="Arial" panose="020B0604020202020204" pitchFamily="34" charset="0"/>
              <a:buChar char="•"/>
            </a:pPr>
            <a:endParaRPr lang="en-US" sz="1200"/>
          </a:p>
          <a:p>
            <a:pPr marL="0" lvl="0" indent="-228600">
              <a:lnSpc>
                <a:spcPct val="90000"/>
              </a:lnSpc>
              <a:spcBef>
                <a:spcPts val="0"/>
              </a:spcBef>
              <a:spcAft>
                <a:spcPts val="600"/>
              </a:spcAft>
              <a:buFont typeface="Arial" panose="020B0604020202020204" pitchFamily="34" charset="0"/>
              <a:buChar char="•"/>
            </a:pPr>
            <a:endParaRPr lang="en-US" sz="1200"/>
          </a:p>
        </p:txBody>
      </p:sp>
      <p:sp>
        <p:nvSpPr>
          <p:cNvPr id="209" name="Freeform: Shape 20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199" y="0"/>
            <a:ext cx="3057801" cy="2583946"/>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5245" y="1918176"/>
            <a:ext cx="2304288" cy="23042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CAE9E893-9E53-4305-983C-B048F454C013}"/>
              </a:ext>
            </a:extLst>
          </p:cNvPr>
          <p:cNvPicPr>
            <a:picLocks noChangeAspect="1"/>
          </p:cNvPicPr>
          <p:nvPr/>
        </p:nvPicPr>
        <p:blipFill rotWithShape="1">
          <a:blip r:embed="rId4"/>
          <a:srcRect r="10" b="10"/>
          <a:stretch/>
        </p:blipFill>
        <p:spPr>
          <a:xfrm>
            <a:off x="4378689" y="2041620"/>
            <a:ext cx="2057400" cy="20574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200" name="Google Shape;200;ga3e14741d6_1_0"/>
          <p:cNvPicPr preferRelativeResize="0"/>
          <p:nvPr/>
        </p:nvPicPr>
        <p:blipFill rotWithShape="1">
          <a:blip r:embed="rId5"/>
          <a:srcRect l="6862" r="13537" b="1"/>
          <a:stretch/>
        </p:blipFill>
        <p:spPr>
          <a:xfrm>
            <a:off x="6208968" y="1"/>
            <a:ext cx="2935032" cy="2461177"/>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p:spPr>
      </p:pic>
      <p:sp>
        <p:nvSpPr>
          <p:cNvPr id="213" name="Freeform: Shape 21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277" y="2975121"/>
            <a:ext cx="2504969" cy="2168379"/>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2" name="Google Shape;202;ga3e14741d6_1_0"/>
          <p:cNvPicPr preferRelativeResize="0"/>
          <p:nvPr/>
        </p:nvPicPr>
        <p:blipFill rotWithShape="1">
          <a:blip r:embed="rId6"/>
          <a:srcRect l="11580" r="972" b="-2"/>
          <a:stretch/>
        </p:blipFill>
        <p:spPr>
          <a:xfrm>
            <a:off x="6757062" y="3098659"/>
            <a:ext cx="2384184" cy="2044841"/>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p:spPr>
      </p:pic>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Google Shape;208;ga3e14741d6_2_4"/>
          <p:cNvSpPr txBox="1"/>
          <p:nvPr/>
        </p:nvSpPr>
        <p:spPr>
          <a:xfrm>
            <a:off x="490891" y="145914"/>
            <a:ext cx="3027251" cy="1790700"/>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endParaRPr lang="en-US" sz="4100" kern="1200">
              <a:solidFill>
                <a:schemeClr val="tx1"/>
              </a:solidFill>
              <a:latin typeface="+mj-lt"/>
              <a:ea typeface="+mj-ea"/>
              <a:cs typeface="Calibri Light"/>
            </a:endParaRPr>
          </a:p>
        </p:txBody>
      </p:sp>
      <p:grpSp>
        <p:nvGrpSpPr>
          <p:cNvPr id="87" name="Group 8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88" name="Rectangle 8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14FBE525-B092-44F2-9A0D-3BDC1E1325B4}"/>
              </a:ext>
            </a:extLst>
          </p:cNvPr>
          <p:cNvPicPr>
            <a:picLocks noChangeAspect="1"/>
          </p:cNvPicPr>
          <p:nvPr/>
        </p:nvPicPr>
        <p:blipFill rotWithShape="1">
          <a:blip r:embed="rId3"/>
          <a:srcRect l="26701" t="6903" r="59746" b="2658"/>
          <a:stretch/>
        </p:blipFill>
        <p:spPr>
          <a:xfrm>
            <a:off x="5469374" y="572279"/>
            <a:ext cx="2090484" cy="4195943"/>
          </a:xfrm>
          <a:prstGeom prst="rect">
            <a:avLst/>
          </a:prstGeom>
        </p:spPr>
      </p:pic>
      <p:sp>
        <p:nvSpPr>
          <p:cNvPr id="2" name="TextBox 1">
            <a:extLst>
              <a:ext uri="{FF2B5EF4-FFF2-40B4-BE49-F238E27FC236}">
                <a16:creationId xmlns:a16="http://schemas.microsoft.com/office/drawing/2014/main" id="{D5C7F9E8-F9A8-426A-81CF-3B2316322086}"/>
              </a:ext>
            </a:extLst>
          </p:cNvPr>
          <p:cNvSpPr txBox="1"/>
          <p:nvPr/>
        </p:nvSpPr>
        <p:spPr>
          <a:xfrm>
            <a:off x="762033" y="2241083"/>
            <a:ext cx="2743200" cy="58477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b="1"/>
              <a:t>Flowchart: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780627"/>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77220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70114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3418"/>
            <a:ext cx="1396390" cy="538135"/>
            <a:chOff x="0" y="377893"/>
            <a:chExt cx="1861854" cy="717514"/>
          </a:xfrm>
          <a:solidFill>
            <a:schemeClr val="bg1"/>
          </a:solidFill>
        </p:grpSpPr>
        <p:sp>
          <p:nvSpPr>
            <p:cNvPr id="45" name="Freeform: Shape 4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6" name="Freeform: Shape 4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48"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343359"/>
            <a:ext cx="685923" cy="68592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343359"/>
            <a:ext cx="685923" cy="68592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Oval 51">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3709997"/>
            <a:ext cx="239955"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3709997"/>
            <a:ext cx="239955"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C3B05800-0CCC-4B8F-8176-04EC18A91849}"/>
              </a:ext>
            </a:extLst>
          </p:cNvPr>
          <p:cNvSpPr txBox="1"/>
          <p:nvPr/>
        </p:nvSpPr>
        <p:spPr>
          <a:xfrm>
            <a:off x="4676151" y="900088"/>
            <a:ext cx="3912879" cy="326350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Bef>
                <a:spcPct val="0"/>
              </a:spcBef>
              <a:spcAft>
                <a:spcPts val="600"/>
              </a:spcAft>
              <a:buFont typeface="Arial" panose="020B0604020202020204" pitchFamily="34" charset="0"/>
              <a:buChar char="•"/>
            </a:pPr>
            <a:endParaRPr lang="en-US" b="1" kern="1200">
              <a:solidFill>
                <a:schemeClr val="bg1"/>
              </a:solidFill>
              <a:latin typeface="+mn-lt"/>
              <a:ea typeface="+mn-ea"/>
              <a:cs typeface="Calibri"/>
            </a:endParaRPr>
          </a:p>
        </p:txBody>
      </p:sp>
      <p:grpSp>
        <p:nvGrpSpPr>
          <p:cNvPr id="56"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4" y="4604598"/>
            <a:ext cx="790849" cy="352266"/>
            <a:chOff x="9841624" y="4115729"/>
            <a:chExt cx="602169" cy="268223"/>
          </a:xfrm>
          <a:solidFill>
            <a:schemeClr val="bg1"/>
          </a:solidFill>
        </p:grpSpPr>
        <p:sp>
          <p:nvSpPr>
            <p:cNvPr id="57" name="Freeform: Shape 56">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8D4E636B-8DB4-4C6E-BD79-A271E3FAB289}"/>
              </a:ext>
            </a:extLst>
          </p:cNvPr>
          <p:cNvSpPr txBox="1"/>
          <p:nvPr/>
        </p:nvSpPr>
        <p:spPr>
          <a:xfrm>
            <a:off x="5476782" y="1081397"/>
            <a:ext cx="3046981" cy="28968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171450" indent="-171450">
              <a:lnSpc>
                <a:spcPct val="90000"/>
              </a:lnSpc>
              <a:spcAft>
                <a:spcPts val="600"/>
              </a:spcAft>
              <a:buChar char="•"/>
            </a:pPr>
            <a:r>
              <a:rPr lang="en-US" sz="1500" kern="1200">
                <a:solidFill>
                  <a:schemeClr val="bg1"/>
                </a:solidFill>
                <a:latin typeface="+mn-lt"/>
                <a:ea typeface="+mn-ea"/>
                <a:cs typeface="+mn-cs"/>
              </a:rPr>
              <a:t>This app can be described in two parts: </a:t>
            </a:r>
            <a:endParaRPr lang="en-US" sz="1500">
              <a:solidFill>
                <a:schemeClr val="bg1"/>
              </a:solidFill>
              <a:latin typeface="+mn-lt"/>
              <a:ea typeface="+mn-ea"/>
            </a:endParaRPr>
          </a:p>
          <a:p>
            <a:pPr marL="285750" indent="-285750">
              <a:lnSpc>
                <a:spcPct val="90000"/>
              </a:lnSpc>
              <a:spcAft>
                <a:spcPts val="600"/>
              </a:spcAft>
              <a:buChar char="•"/>
            </a:pPr>
            <a:r>
              <a:rPr lang="en-US" sz="1500" kern="1200">
                <a:solidFill>
                  <a:schemeClr val="bg1"/>
                </a:solidFill>
                <a:latin typeface="+mn-lt"/>
                <a:ea typeface="+mn-ea"/>
                <a:cs typeface="+mn-cs"/>
              </a:rPr>
              <a:t>The side navigation bar of the app provides a user with features like: home-automation, body temperature monitoring, pulse, location, authentication and settings  </a:t>
            </a:r>
            <a:endParaRPr lang="en-US" sz="1500">
              <a:solidFill>
                <a:schemeClr val="bg1"/>
              </a:solidFill>
              <a:latin typeface="+mn-lt"/>
              <a:ea typeface="+mn-ea"/>
            </a:endParaRPr>
          </a:p>
          <a:p>
            <a:pPr marL="285750" indent="-285750">
              <a:lnSpc>
                <a:spcPct val="90000"/>
              </a:lnSpc>
              <a:spcAft>
                <a:spcPts val="600"/>
              </a:spcAft>
              <a:buChar char="•"/>
            </a:pPr>
            <a:r>
              <a:rPr lang="en-US" sz="1500" kern="1200">
                <a:solidFill>
                  <a:schemeClr val="bg1"/>
                </a:solidFill>
                <a:latin typeface="+mn-lt"/>
                <a:ea typeface="+mn-ea"/>
                <a:cs typeface="+mn-cs"/>
              </a:rPr>
              <a:t>The bottom navigation bar of the app provides information regarding the current updates of COVID-19, like: statistics, current news, hospitals, requirements etc. as it is the need of the hour.</a:t>
            </a:r>
            <a:endParaRPr lang="en-US" sz="1500">
              <a:solidFill>
                <a:schemeClr val="bg1"/>
              </a:solidFill>
              <a:latin typeface="Calibri"/>
              <a:ea typeface="+mn-ea"/>
            </a:endParaRPr>
          </a:p>
        </p:txBody>
      </p:sp>
      <p:sp>
        <p:nvSpPr>
          <p:cNvPr id="6" name="TextBox 5">
            <a:extLst>
              <a:ext uri="{FF2B5EF4-FFF2-40B4-BE49-F238E27FC236}">
                <a16:creationId xmlns:a16="http://schemas.microsoft.com/office/drawing/2014/main" id="{815F16CC-BB43-4A0F-8FE8-2369FEEEB5E5}"/>
              </a:ext>
            </a:extLst>
          </p:cNvPr>
          <p:cNvSpPr txBox="1"/>
          <p:nvPr/>
        </p:nvSpPr>
        <p:spPr>
          <a:xfrm>
            <a:off x="667616" y="2179493"/>
            <a:ext cx="3273136" cy="871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Bef>
                <a:spcPct val="0"/>
              </a:spcBef>
              <a:spcAft>
                <a:spcPts val="600"/>
              </a:spcAft>
            </a:pPr>
            <a:r>
              <a:rPr lang="en-US" sz="2400" b="1">
                <a:solidFill>
                  <a:schemeClr val="bg1"/>
                </a:solidFill>
                <a:latin typeface="Calibri"/>
                <a:cs typeface="Calibri"/>
              </a:rPr>
              <a:t>Module 6: Devoe's App</a:t>
            </a:r>
            <a:endParaRPr lang="en-US" sz="2400">
              <a:solidFill>
                <a:schemeClr val="bg1"/>
              </a:solidFill>
            </a:endParaRPr>
          </a:p>
          <a:p>
            <a:pPr algn="l"/>
            <a:endParaRPr lang="en-US" sz="2400">
              <a:solidFill>
                <a:schemeClr val="bg1"/>
              </a:solidFill>
            </a:endParaRPr>
          </a:p>
        </p:txBody>
      </p:sp>
    </p:spTree>
    <p:extLst>
      <p:ext uri="{BB962C8B-B14F-4D97-AF65-F5344CB8AC3E}">
        <p14:creationId xmlns:p14="http://schemas.microsoft.com/office/powerpoint/2010/main" val="67933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51435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51435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C5631691-3308-4F99-B702-BEA9B7C496F0}"/>
              </a:ext>
            </a:extLst>
          </p:cNvPr>
          <p:cNvPicPr>
            <a:picLocks noChangeAspect="1"/>
          </p:cNvPicPr>
          <p:nvPr/>
        </p:nvPicPr>
        <p:blipFill>
          <a:blip r:embed="rId2"/>
          <a:stretch>
            <a:fillRect/>
          </a:stretch>
        </p:blipFill>
        <p:spPr>
          <a:xfrm>
            <a:off x="657571" y="482241"/>
            <a:ext cx="1974415" cy="4178657"/>
          </a:xfrm>
          <a:prstGeom prst="rect">
            <a:avLst/>
          </a:prstGeom>
        </p:spPr>
      </p:pic>
      <p:sp>
        <p:nvSpPr>
          <p:cNvPr id="3" name="TextBox 2">
            <a:extLst>
              <a:ext uri="{FF2B5EF4-FFF2-40B4-BE49-F238E27FC236}">
                <a16:creationId xmlns:a16="http://schemas.microsoft.com/office/drawing/2014/main" id="{05ADEE99-2A79-4693-A97B-997DFD383142}"/>
              </a:ext>
            </a:extLst>
          </p:cNvPr>
          <p:cNvSpPr txBox="1"/>
          <p:nvPr/>
        </p:nvSpPr>
        <p:spPr>
          <a:xfrm>
            <a:off x="3290636" y="1236396"/>
            <a:ext cx="5370763" cy="339632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200" b="1" kern="1200">
                <a:solidFill>
                  <a:schemeClr val="tx1"/>
                </a:solidFill>
                <a:latin typeface="+mn-lt"/>
                <a:ea typeface="+mn-ea"/>
                <a:cs typeface="+mn-cs"/>
              </a:rPr>
              <a:t>Side Navigation Bar:</a:t>
            </a:r>
            <a:endParaRPr lang="en-US" sz="1200" kern="1200">
              <a:solidFill>
                <a:schemeClr val="tx1"/>
              </a:solidFill>
              <a:latin typeface="+mn-lt"/>
              <a:ea typeface="+mn-ea"/>
              <a:cs typeface="Calibri" panose="020F0502020204030204"/>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Home Automation</a:t>
            </a:r>
            <a:r>
              <a:rPr lang="en-US" sz="1200" kern="1200">
                <a:solidFill>
                  <a:schemeClr val="tx1"/>
                </a:solidFill>
                <a:latin typeface="+mn-lt"/>
                <a:ea typeface="+mn-ea"/>
                <a:cs typeface="+mn-cs"/>
              </a:rPr>
              <a:t> will allow us to connect the home appliances which could be later controlled by the use of our app providing an ease to the person in wheelchair.</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Body Temperature</a:t>
            </a:r>
            <a:r>
              <a:rPr lang="en-US" sz="1200" kern="1200">
                <a:solidFill>
                  <a:schemeClr val="tx1"/>
                </a:solidFill>
                <a:latin typeface="+mn-lt"/>
                <a:ea typeface="+mn-ea"/>
                <a:cs typeface="+mn-cs"/>
              </a:rPr>
              <a:t> is crucially important when it comes to patients who are incapable of taking care of themselves. We have installed an in-built thermometer which will help them monitor their body temperature without much external help.</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Pulse</a:t>
            </a:r>
            <a:r>
              <a:rPr lang="en-US" sz="1200" kern="1200">
                <a:solidFill>
                  <a:schemeClr val="tx1"/>
                </a:solidFill>
                <a:latin typeface="+mn-lt"/>
                <a:ea typeface="+mn-ea"/>
                <a:cs typeface="+mn-cs"/>
              </a:rPr>
              <a:t> is equally viable for any patient’s progress and thus an in-built heart rate monitor (HRM), a  personal monitoring device that allows one to measure/display heart rate in real time or record the heart rate for later study. It is largely used to gather heart rate data while performing various types of physical exercise.</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Location </a:t>
            </a:r>
            <a:r>
              <a:rPr lang="en-US" sz="1200" kern="1200">
                <a:solidFill>
                  <a:schemeClr val="tx1"/>
                </a:solidFill>
                <a:latin typeface="+mn-lt"/>
                <a:ea typeface="+mn-ea"/>
                <a:cs typeface="+mn-cs"/>
              </a:rPr>
              <a:t>of the wheelchair can also be monitored by the use of an in-built GPS tracker enabled in our app.</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Authentication</a:t>
            </a:r>
            <a:r>
              <a:rPr lang="en-US" sz="1200" kern="1200">
                <a:solidFill>
                  <a:schemeClr val="tx1"/>
                </a:solidFill>
                <a:latin typeface="+mn-lt"/>
                <a:ea typeface="+mn-ea"/>
                <a:cs typeface="+mn-cs"/>
              </a:rPr>
              <a:t> includes login and logout of the application as per suitability.</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Settings </a:t>
            </a:r>
            <a:r>
              <a:rPr lang="en-US" sz="1200" kern="1200">
                <a:solidFill>
                  <a:schemeClr val="tx1"/>
                </a:solidFill>
                <a:latin typeface="+mn-lt"/>
                <a:ea typeface="+mn-ea"/>
                <a:cs typeface="+mn-cs"/>
              </a:rPr>
              <a:t>will consist of font variations and sizes, along with themes, etc.</a:t>
            </a:r>
            <a:endParaRPr lang="en-US" sz="1200" kern="1200">
              <a:solidFill>
                <a:schemeClr val="tx1"/>
              </a:solidFill>
              <a:latin typeface="+mn-lt"/>
              <a:ea typeface="+mn-ea"/>
              <a:cs typeface="Calibri"/>
            </a:endParaRPr>
          </a:p>
        </p:txBody>
      </p:sp>
    </p:spTree>
    <p:extLst>
      <p:ext uri="{BB962C8B-B14F-4D97-AF65-F5344CB8AC3E}">
        <p14:creationId xmlns:p14="http://schemas.microsoft.com/office/powerpoint/2010/main" val="24649621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72D91649-0C1D-418C-BBEC-41F02E71D9D3}"/>
              </a:ext>
            </a:extLst>
          </p:cNvPr>
          <p:cNvPicPr>
            <a:picLocks noChangeAspect="1"/>
          </p:cNvPicPr>
          <p:nvPr/>
        </p:nvPicPr>
        <p:blipFill>
          <a:blip r:embed="rId2"/>
          <a:stretch>
            <a:fillRect/>
          </a:stretch>
        </p:blipFill>
        <p:spPr>
          <a:xfrm>
            <a:off x="1387913" y="342618"/>
            <a:ext cx="988323" cy="2091690"/>
          </a:xfrm>
          <a:prstGeom prst="rect">
            <a:avLst/>
          </a:prstGeom>
        </p:spPr>
      </p:pic>
      <p:pic>
        <p:nvPicPr>
          <p:cNvPr id="3" name="Picture 3" descr="A picture containing treemap chart&#10;&#10;Description automatically generated">
            <a:extLst>
              <a:ext uri="{FF2B5EF4-FFF2-40B4-BE49-F238E27FC236}">
                <a16:creationId xmlns:a16="http://schemas.microsoft.com/office/drawing/2014/main" id="{0E1419C8-108F-4F53-B685-543028487B52}"/>
              </a:ext>
            </a:extLst>
          </p:cNvPr>
          <p:cNvPicPr>
            <a:picLocks noChangeAspect="1"/>
          </p:cNvPicPr>
          <p:nvPr/>
        </p:nvPicPr>
        <p:blipFill>
          <a:blip r:embed="rId3"/>
          <a:stretch>
            <a:fillRect/>
          </a:stretch>
        </p:blipFill>
        <p:spPr>
          <a:xfrm>
            <a:off x="2534960" y="342618"/>
            <a:ext cx="988323" cy="2091690"/>
          </a:xfrm>
          <a:prstGeom prst="rect">
            <a:avLst/>
          </a:prstGeom>
        </p:spPr>
      </p:pic>
      <p:pic>
        <p:nvPicPr>
          <p:cNvPr id="5" name="Picture 5" descr="Chart, treemap chart&#10;&#10;Description automatically generated">
            <a:extLst>
              <a:ext uri="{FF2B5EF4-FFF2-40B4-BE49-F238E27FC236}">
                <a16:creationId xmlns:a16="http://schemas.microsoft.com/office/drawing/2014/main" id="{A7D76057-0052-4511-B05F-078DFB12AC41}"/>
              </a:ext>
            </a:extLst>
          </p:cNvPr>
          <p:cNvPicPr>
            <a:picLocks noChangeAspect="1"/>
          </p:cNvPicPr>
          <p:nvPr/>
        </p:nvPicPr>
        <p:blipFill>
          <a:blip r:embed="rId4"/>
          <a:stretch>
            <a:fillRect/>
          </a:stretch>
        </p:blipFill>
        <p:spPr>
          <a:xfrm>
            <a:off x="1387913" y="2578473"/>
            <a:ext cx="988323" cy="2091690"/>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4FF4AA43-1C93-4018-B5E7-CBCB9323147F}"/>
              </a:ext>
            </a:extLst>
          </p:cNvPr>
          <p:cNvPicPr>
            <a:picLocks noChangeAspect="1"/>
          </p:cNvPicPr>
          <p:nvPr/>
        </p:nvPicPr>
        <p:blipFill>
          <a:blip r:embed="rId5"/>
          <a:stretch>
            <a:fillRect/>
          </a:stretch>
        </p:blipFill>
        <p:spPr>
          <a:xfrm>
            <a:off x="2534961" y="2578473"/>
            <a:ext cx="988323" cy="2091690"/>
          </a:xfrm>
          <a:prstGeom prst="rect">
            <a:avLst/>
          </a:prstGeom>
        </p:spPr>
      </p:pic>
      <p:cxnSp>
        <p:nvCxnSpPr>
          <p:cNvPr id="30" name="Straight Connector 15">
            <a:extLst>
              <a:ext uri="{FF2B5EF4-FFF2-40B4-BE49-F238E27FC236}">
                <a16:creationId xmlns:a16="http://schemas.microsoft.com/office/drawing/2014/main" id="{C19F72C9-562B-4942-927C-2D3E2921D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29634"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DF29E11-3B3C-4667-A872-D140D6571136}"/>
              </a:ext>
            </a:extLst>
          </p:cNvPr>
          <p:cNvSpPr txBox="1"/>
          <p:nvPr/>
        </p:nvSpPr>
        <p:spPr>
          <a:xfrm>
            <a:off x="5277335" y="1062782"/>
            <a:ext cx="3326130" cy="303934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200" b="1" kern="1200">
                <a:solidFill>
                  <a:schemeClr val="tx1"/>
                </a:solidFill>
                <a:latin typeface="+mn-lt"/>
                <a:ea typeface="+mn-ea"/>
                <a:cs typeface="+mn-cs"/>
              </a:rPr>
              <a:t>Bottom Navigation Bar:</a:t>
            </a:r>
            <a:endParaRPr lang="en-US" sz="1100" kern="1200">
              <a:solidFill>
                <a:schemeClr val="tx1"/>
              </a:solidFill>
              <a:latin typeface="+mn-lt"/>
              <a:ea typeface="+mn-ea"/>
              <a:cs typeface="Calibri" panose="020F0502020204030204"/>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HOME- </a:t>
            </a:r>
            <a:r>
              <a:rPr lang="en-US" sz="1200" kern="1200">
                <a:solidFill>
                  <a:schemeClr val="tx1"/>
                </a:solidFill>
                <a:latin typeface="+mn-lt"/>
                <a:ea typeface="+mn-ea"/>
                <a:cs typeface="+mn-cs"/>
              </a:rPr>
              <a:t>This will provide information regarding the on-going COVID situation such as news updates.</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STATISTICS- </a:t>
            </a:r>
            <a:r>
              <a:rPr lang="en-US" sz="1200" kern="1200">
                <a:solidFill>
                  <a:schemeClr val="tx1"/>
                </a:solidFill>
                <a:latin typeface="+mn-lt"/>
                <a:ea typeface="+mn-ea"/>
                <a:cs typeface="+mn-cs"/>
              </a:rPr>
              <a:t>The rising number of cases, death toll, recovery rate, etc. will all be provided here in this section.</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HOSPITALS- </a:t>
            </a:r>
            <a:r>
              <a:rPr lang="en-US" sz="1200" kern="1200">
                <a:solidFill>
                  <a:schemeClr val="tx1"/>
                </a:solidFill>
                <a:latin typeface="+mn-lt"/>
                <a:ea typeface="+mn-ea"/>
                <a:cs typeface="+mn-cs"/>
              </a:rPr>
              <a:t>Information consisting of the locations of hospitals will be categorized here state wise and area wise so that a person can locate the nearest hospital facility.</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b="1" kern="1200">
                <a:solidFill>
                  <a:schemeClr val="tx1"/>
                </a:solidFill>
                <a:latin typeface="+mn-lt"/>
                <a:ea typeface="+mn-ea"/>
                <a:cs typeface="+mn-cs"/>
              </a:rPr>
              <a:t>UPDATES- </a:t>
            </a:r>
            <a:r>
              <a:rPr lang="en-US" sz="1200" kern="1200">
                <a:solidFill>
                  <a:schemeClr val="tx1"/>
                </a:solidFill>
                <a:latin typeface="+mn-lt"/>
                <a:ea typeface="+mn-ea"/>
                <a:cs typeface="+mn-cs"/>
              </a:rPr>
              <a:t>Requirement details like vaccine dose, oxygen and bed availability for patients in different parts of the country will be found in this part of the application so as to help the people stay updated.</a:t>
            </a:r>
            <a:endParaRPr lang="en-US" sz="1200" kern="1200">
              <a:solidFill>
                <a:schemeClr val="tx1"/>
              </a:solidFill>
              <a:latin typeface="+mn-lt"/>
              <a:ea typeface="+mn-ea"/>
              <a:cs typeface="Calibri"/>
            </a:endParaRPr>
          </a:p>
        </p:txBody>
      </p:sp>
    </p:spTree>
    <p:extLst>
      <p:ext uri="{BB962C8B-B14F-4D97-AF65-F5344CB8AC3E}">
        <p14:creationId xmlns:p14="http://schemas.microsoft.com/office/powerpoint/2010/main" val="30375697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111" name="Picture 102">
            <a:extLst>
              <a:ext uri="{FF2B5EF4-FFF2-40B4-BE49-F238E27FC236}">
                <a16:creationId xmlns:a16="http://schemas.microsoft.com/office/drawing/2014/main" id="{D13AC1B4-0624-4C24-AEA7-9B5A6C7FF2F8}"/>
              </a:ext>
            </a:extLst>
          </p:cNvPr>
          <p:cNvPicPr>
            <a:picLocks noChangeAspect="1"/>
          </p:cNvPicPr>
          <p:nvPr/>
        </p:nvPicPr>
        <p:blipFill rotWithShape="1">
          <a:blip r:embed="rId3">
            <a:duotone>
              <a:schemeClr val="bg2">
                <a:shade val="45000"/>
                <a:satMod val="135000"/>
              </a:schemeClr>
              <a:prstClr val="white"/>
            </a:duotone>
          </a:blip>
          <a:srcRect t="5093" r="9085" b="18179"/>
          <a:stretch/>
        </p:blipFill>
        <p:spPr>
          <a:xfrm>
            <a:off x="20" y="10"/>
            <a:ext cx="9143980" cy="5143490"/>
          </a:xfrm>
          <a:prstGeom prst="rect">
            <a:avLst/>
          </a:prstGeom>
        </p:spPr>
      </p:pic>
      <p:sp>
        <p:nvSpPr>
          <p:cNvPr id="60" name="Google Shape;60;p2"/>
          <p:cNvSpPr txBox="1">
            <a:spLocks noGrp="1"/>
          </p:cNvSpPr>
          <p:nvPr>
            <p:ph type="ctr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lgn="l">
              <a:spcAft>
                <a:spcPts val="0"/>
              </a:spcAft>
              <a:buSzPts val="5200"/>
            </a:pPr>
            <a:r>
              <a:rPr lang="en-US" sz="4400" b="1"/>
              <a:t>DeVoe’s Chair</a:t>
            </a:r>
          </a:p>
        </p:txBody>
      </p:sp>
      <p:graphicFrame>
        <p:nvGraphicFramePr>
          <p:cNvPr id="101" name="Google Shape;61;p2">
            <a:extLst>
              <a:ext uri="{FF2B5EF4-FFF2-40B4-BE49-F238E27FC236}">
                <a16:creationId xmlns:a16="http://schemas.microsoft.com/office/drawing/2014/main" id="{A9D47A32-1F63-4223-9C16-C58F1D467964}"/>
              </a:ext>
            </a:extLst>
          </p:cNvPr>
          <p:cNvGraphicFramePr/>
          <p:nvPr>
            <p:extLst>
              <p:ext uri="{D42A27DB-BD31-4B8C-83A1-F6EECF244321}">
                <p14:modId xmlns:p14="http://schemas.microsoft.com/office/powerpoint/2010/main" val="1793413950"/>
              </p:ext>
            </p:extLst>
          </p:nvPr>
        </p:nvGraphicFramePr>
        <p:xfrm>
          <a:off x="628650" y="1369218"/>
          <a:ext cx="7886700" cy="3544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4" descr="A picture containing text, black, screenshot&#10;&#10;Description automatically generated">
            <a:extLst>
              <a:ext uri="{FF2B5EF4-FFF2-40B4-BE49-F238E27FC236}">
                <a16:creationId xmlns:a16="http://schemas.microsoft.com/office/drawing/2014/main" id="{8690255C-9CF0-4C42-BFA9-497AEC76707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091" r="23288" b="-2"/>
          <a:stretch/>
        </p:blipFill>
        <p:spPr>
          <a:xfrm>
            <a:off x="3577032" y="10"/>
            <a:ext cx="5566968" cy="5143490"/>
          </a:xfrm>
          <a:prstGeom prst="rect">
            <a:avLst/>
          </a:prstGeom>
        </p:spPr>
      </p:pic>
      <p:sp>
        <p:nvSpPr>
          <p:cNvPr id="59" name="Rectangle 5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2FD942-A6BF-4FE5-AE65-C50104FC479A}"/>
              </a:ext>
            </a:extLst>
          </p:cNvPr>
          <p:cNvSpPr txBox="1"/>
          <p:nvPr/>
        </p:nvSpPr>
        <p:spPr>
          <a:xfrm>
            <a:off x="319884" y="943703"/>
            <a:ext cx="2578608" cy="843534"/>
          </a:xfrm>
          <a:prstGeom prst="ellipse">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100" b="1" kern="1200">
                <a:solidFill>
                  <a:schemeClr val="tx1"/>
                </a:solidFill>
                <a:latin typeface="+mj-lt"/>
                <a:ea typeface="+mj-ea"/>
                <a:cs typeface="Calibri Light"/>
              </a:rPr>
              <a:t>API</a:t>
            </a:r>
            <a:endParaRPr lang="en-US">
              <a:ea typeface="+mj-ea"/>
            </a:endParaRPr>
          </a:p>
        </p:txBody>
      </p:sp>
      <p:sp>
        <p:nvSpPr>
          <p:cNvPr id="62" name="Rectangle 6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D8DA0AE-9CCE-4FE5-A2B2-24934EEE9FB5}"/>
              </a:ext>
            </a:extLst>
          </p:cNvPr>
          <p:cNvSpPr txBox="1"/>
          <p:nvPr/>
        </p:nvSpPr>
        <p:spPr>
          <a:xfrm>
            <a:off x="267930" y="2038540"/>
            <a:ext cx="3597489" cy="310163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200" kern="1200">
                <a:solidFill>
                  <a:schemeClr val="tx1"/>
                </a:solidFill>
                <a:latin typeface="+mn-lt"/>
                <a:ea typeface="+mn-ea"/>
                <a:cs typeface="+mn-cs"/>
              </a:rPr>
              <a:t>API stands for Application Programming Interface. An API is a software intermediary that allows two applications to talk to each other.  In other words, an API is the messenger that delivers your request to the provider that you’re requesting it from and then delivers the response back to you.</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200" kern="1200">
                <a:solidFill>
                  <a:schemeClr val="tx1"/>
                </a:solidFill>
                <a:latin typeface="+mn-lt"/>
                <a:ea typeface="+mn-ea"/>
                <a:cs typeface="+mn-cs"/>
              </a:rPr>
              <a:t>When developers create code, they don’t often start from scratch. APIs enable developers can make repetitive yet complex processes highly reusable with a little bit of code. The speed that APIs enable developers to build out apps is crucial to the current pace of application development.</a:t>
            </a:r>
            <a:endParaRPr lang="en-US" sz="12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200" kern="1200">
              <a:solidFill>
                <a:schemeClr val="tx1"/>
              </a:solidFill>
              <a:latin typeface="+mn-lt"/>
              <a:ea typeface="+mn-ea"/>
              <a:cs typeface="Calibri"/>
            </a:endParaRPr>
          </a:p>
        </p:txBody>
      </p:sp>
    </p:spTree>
    <p:extLst>
      <p:ext uri="{BB962C8B-B14F-4D97-AF65-F5344CB8AC3E}">
        <p14:creationId xmlns:p14="http://schemas.microsoft.com/office/powerpoint/2010/main" val="85136049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39D4-BBD1-4F51-B5AB-3A1D37E149F0}"/>
              </a:ext>
            </a:extLst>
          </p:cNvPr>
          <p:cNvSpPr>
            <a:spLocks noGrp="1"/>
          </p:cNvSpPr>
          <p:nvPr>
            <p:ph type="title"/>
          </p:nvPr>
        </p:nvSpPr>
        <p:spPr>
          <a:xfrm>
            <a:off x="4675747" y="602493"/>
            <a:ext cx="3985902" cy="994173"/>
          </a:xfrm>
        </p:spPr>
        <p:txBody>
          <a:bodyPr>
            <a:normAutofit/>
          </a:bodyPr>
          <a:lstStyle/>
          <a:p>
            <a:r>
              <a:rPr lang="en-US" sz="3700" b="1">
                <a:latin typeface="Calibri"/>
                <a:cs typeface="Calibri Light"/>
              </a:rPr>
              <a:t>Firebase Database</a:t>
            </a:r>
          </a:p>
        </p:txBody>
      </p:sp>
      <p:sp>
        <p:nvSpPr>
          <p:cNvPr id="36" name="Freeform: Shape 3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06"/>
            <a:ext cx="4206915" cy="438020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19F33742-6913-47D7-A968-D5CFBCB8A0D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274" r="18582" b="1"/>
          <a:stretch/>
        </p:blipFill>
        <p:spPr>
          <a:xfrm>
            <a:off x="1" y="-1"/>
            <a:ext cx="4081394" cy="4241204"/>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327D1970-E842-467B-AE00-9DB22BFE7B65}"/>
              </a:ext>
            </a:extLst>
          </p:cNvPr>
          <p:cNvSpPr>
            <a:spLocks noGrp="1"/>
          </p:cNvSpPr>
          <p:nvPr>
            <p:ph idx="1"/>
          </p:nvPr>
        </p:nvSpPr>
        <p:spPr>
          <a:xfrm>
            <a:off x="4675746" y="1709263"/>
            <a:ext cx="3985908" cy="2531940"/>
          </a:xfrm>
        </p:spPr>
        <p:txBody>
          <a:bodyPr anchor="t">
            <a:normAutofit/>
          </a:bodyPr>
          <a:lstStyle/>
          <a:p>
            <a:r>
              <a:rPr lang="en-US" sz="1200">
                <a:ea typeface="+mn-lt"/>
                <a:cs typeface="+mn-lt"/>
              </a:rPr>
              <a:t>The Firebase Realtime Database is a cloud-hosted database. Data is stored as JSON and synchronized in real-time to every connected client. When you build cross-platform apps with our iOS, Android, and JavaScript SDKs, all of your clients share one Realtime Database instance and automatically receive updates with the newest data.</a:t>
            </a:r>
          </a:p>
          <a:p>
            <a:r>
              <a:rPr lang="en-US" sz="1200">
                <a:ea typeface="+mn-lt"/>
                <a:cs typeface="+mn-lt"/>
              </a:rPr>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endParaRPr lang="en-US" sz="1200">
              <a:cs typeface="Calibri" panose="020F0502020204030204"/>
            </a:endParaRPr>
          </a:p>
          <a:p>
            <a:pPr marL="0" indent="0">
              <a:buNone/>
            </a:pPr>
            <a:endParaRPr lang="en-US" sz="1200">
              <a:cs typeface="Calibri" panose="020F0502020204030204"/>
            </a:endParaRPr>
          </a:p>
        </p:txBody>
      </p:sp>
    </p:spTree>
    <p:extLst>
      <p:ext uri="{BB962C8B-B14F-4D97-AF65-F5344CB8AC3E}">
        <p14:creationId xmlns:p14="http://schemas.microsoft.com/office/powerpoint/2010/main" val="65262527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1C9BAC-EFF0-446A-9A21-F9889F7CB38D}"/>
              </a:ext>
            </a:extLst>
          </p:cNvPr>
          <p:cNvSpPr>
            <a:spLocks noGrp="1"/>
          </p:cNvSpPr>
          <p:nvPr>
            <p:ph type="title"/>
          </p:nvPr>
        </p:nvSpPr>
        <p:spPr>
          <a:xfrm>
            <a:off x="647271" y="759003"/>
            <a:ext cx="2562119" cy="3596556"/>
          </a:xfrm>
        </p:spPr>
        <p:txBody>
          <a:bodyPr>
            <a:normAutofit/>
          </a:bodyPr>
          <a:lstStyle/>
          <a:p>
            <a:r>
              <a:rPr lang="en-US" sz="2800">
                <a:solidFill>
                  <a:srgbClr val="FFFFFF"/>
                </a:solidFill>
                <a:cs typeface="Calibri Light"/>
              </a:rPr>
              <a:t>Implementation Path</a:t>
            </a:r>
            <a:endParaRPr lang="en-US" sz="2800">
              <a:solidFill>
                <a:srgbClr val="FFFFFF"/>
              </a:solidFill>
            </a:endParaRPr>
          </a:p>
        </p:txBody>
      </p:sp>
      <p:graphicFrame>
        <p:nvGraphicFramePr>
          <p:cNvPr id="6" name="Content Placeholder 2">
            <a:extLst>
              <a:ext uri="{FF2B5EF4-FFF2-40B4-BE49-F238E27FC236}">
                <a16:creationId xmlns:a16="http://schemas.microsoft.com/office/drawing/2014/main" id="{D7A15477-EB38-4B76-BC32-AFCB88019320}"/>
              </a:ext>
            </a:extLst>
          </p:cNvPr>
          <p:cNvGraphicFramePr>
            <a:graphicFrameLocks noGrp="1"/>
          </p:cNvGraphicFramePr>
          <p:nvPr>
            <p:ph idx="1"/>
            <p:extLst>
              <p:ext uri="{D42A27DB-BD31-4B8C-83A1-F6EECF244321}">
                <p14:modId xmlns:p14="http://schemas.microsoft.com/office/powerpoint/2010/main" val="3098955318"/>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817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959F59E-86AC-4677-BFB0-9CD55AB1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7ED08E-7CE7-4539-8E16-6A356378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5317"/>
            <a:ext cx="5493394" cy="442341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9BCB8F6F-9EBA-4D8F-AA1F-67281D5514C3}"/>
              </a:ext>
            </a:extLst>
          </p:cNvPr>
          <p:cNvPicPr>
            <a:picLocks noChangeAspect="1"/>
          </p:cNvPicPr>
          <p:nvPr/>
        </p:nvPicPr>
        <p:blipFill>
          <a:blip r:embed="rId2"/>
          <a:stretch>
            <a:fillRect/>
          </a:stretch>
        </p:blipFill>
        <p:spPr>
          <a:xfrm>
            <a:off x="357701" y="367556"/>
            <a:ext cx="5495985" cy="4418931"/>
          </a:xfrm>
          <a:prstGeom prst="rect">
            <a:avLst/>
          </a:prstGeom>
        </p:spPr>
      </p:pic>
      <p:sp>
        <p:nvSpPr>
          <p:cNvPr id="16" name="Rectangle 15">
            <a:extLst>
              <a:ext uri="{FF2B5EF4-FFF2-40B4-BE49-F238E27FC236}">
                <a16:creationId xmlns:a16="http://schemas.microsoft.com/office/drawing/2014/main" id="{39F96DC1-4B54-4B36-B945-425E4C04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6752" y="365317"/>
            <a:ext cx="2809487" cy="13921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634137E3-DB62-4299-AA5D-381A9D283434}"/>
              </a:ext>
            </a:extLst>
          </p:cNvPr>
          <p:cNvPicPr>
            <a:picLocks noChangeAspect="1"/>
          </p:cNvPicPr>
          <p:nvPr/>
        </p:nvPicPr>
        <p:blipFill>
          <a:blip r:embed="rId3"/>
          <a:stretch>
            <a:fillRect/>
          </a:stretch>
        </p:blipFill>
        <p:spPr>
          <a:xfrm>
            <a:off x="5978894" y="362284"/>
            <a:ext cx="2802728" cy="1389731"/>
          </a:xfrm>
          <a:prstGeom prst="rect">
            <a:avLst/>
          </a:prstGeom>
        </p:spPr>
      </p:pic>
      <p:sp>
        <p:nvSpPr>
          <p:cNvPr id="18" name="Rectangle 17">
            <a:extLst>
              <a:ext uri="{FF2B5EF4-FFF2-40B4-BE49-F238E27FC236}">
                <a16:creationId xmlns:a16="http://schemas.microsoft.com/office/drawing/2014/main" id="{A4F450A1-0760-4C39-82E4-515AA4FC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6752" y="1883729"/>
            <a:ext cx="2809487" cy="13921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application&#10;&#10;Description automatically generated">
            <a:extLst>
              <a:ext uri="{FF2B5EF4-FFF2-40B4-BE49-F238E27FC236}">
                <a16:creationId xmlns:a16="http://schemas.microsoft.com/office/drawing/2014/main" id="{F96AC26A-3782-4EC5-BBAA-4F1B32D4A840}"/>
              </a:ext>
            </a:extLst>
          </p:cNvPr>
          <p:cNvPicPr>
            <a:picLocks noChangeAspect="1"/>
          </p:cNvPicPr>
          <p:nvPr/>
        </p:nvPicPr>
        <p:blipFill>
          <a:blip r:embed="rId4"/>
          <a:stretch>
            <a:fillRect/>
          </a:stretch>
        </p:blipFill>
        <p:spPr>
          <a:xfrm>
            <a:off x="5977429" y="1884063"/>
            <a:ext cx="2805658" cy="1389732"/>
          </a:xfrm>
          <a:prstGeom prst="rect">
            <a:avLst/>
          </a:prstGeom>
        </p:spPr>
      </p:pic>
      <p:sp>
        <p:nvSpPr>
          <p:cNvPr id="20" name="Rectangle 19">
            <a:extLst>
              <a:ext uri="{FF2B5EF4-FFF2-40B4-BE49-F238E27FC236}">
                <a16:creationId xmlns:a16="http://schemas.microsoft.com/office/drawing/2014/main" id="{0185CD32-2E94-4663-81AE-CC54E44AC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6752" y="3396553"/>
            <a:ext cx="2809487" cy="13921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7E1B4E4B-557C-46AD-B871-EEF57EC47AFE}"/>
              </a:ext>
            </a:extLst>
          </p:cNvPr>
          <p:cNvPicPr>
            <a:picLocks noChangeAspect="1"/>
          </p:cNvPicPr>
          <p:nvPr/>
        </p:nvPicPr>
        <p:blipFill>
          <a:blip r:embed="rId5"/>
          <a:stretch>
            <a:fillRect/>
          </a:stretch>
        </p:blipFill>
        <p:spPr>
          <a:xfrm>
            <a:off x="5977088" y="3392775"/>
            <a:ext cx="2806340" cy="1387666"/>
          </a:xfrm>
          <a:prstGeom prst="rect">
            <a:avLst/>
          </a:prstGeom>
        </p:spPr>
      </p:pic>
    </p:spTree>
    <p:extLst>
      <p:ext uri="{BB962C8B-B14F-4D97-AF65-F5344CB8AC3E}">
        <p14:creationId xmlns:p14="http://schemas.microsoft.com/office/powerpoint/2010/main" val="343756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94E8-3ECB-4B64-9F13-8E346579D30D}"/>
              </a:ext>
            </a:extLst>
          </p:cNvPr>
          <p:cNvSpPr>
            <a:spLocks noGrp="1"/>
          </p:cNvSpPr>
          <p:nvPr>
            <p:ph type="title"/>
          </p:nvPr>
        </p:nvSpPr>
        <p:spPr>
          <a:xfrm>
            <a:off x="5205221" y="1047216"/>
            <a:ext cx="3501193" cy="994173"/>
          </a:xfrm>
        </p:spPr>
        <p:txBody>
          <a:bodyPr>
            <a:normAutofit/>
          </a:bodyPr>
          <a:lstStyle/>
          <a:p>
            <a:r>
              <a:rPr lang="en-US" sz="3700">
                <a:cs typeface="Calibri Light"/>
              </a:rPr>
              <a:t>OTP Verification</a:t>
            </a:r>
            <a:endParaRPr lang="en-US" sz="3700"/>
          </a:p>
        </p:txBody>
      </p:sp>
      <p:sp>
        <p:nvSpPr>
          <p:cNvPr id="35" name="Freeform: Shape 34">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9916" cy="2661397"/>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0" y="2881640"/>
            <a:ext cx="2490867" cy="2261859"/>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5897" y="1872501"/>
            <a:ext cx="2338578" cy="233857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Graphical user interface, text, application, email&#10;&#10;Description automatically generated">
            <a:extLst>
              <a:ext uri="{FF2B5EF4-FFF2-40B4-BE49-F238E27FC236}">
                <a16:creationId xmlns:a16="http://schemas.microsoft.com/office/drawing/2014/main" id="{B02F58B7-BD4A-4790-97A1-E1731B49693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3496" b="-6"/>
          <a:stretch/>
        </p:blipFill>
        <p:spPr>
          <a:xfrm>
            <a:off x="2669341" y="1995945"/>
            <a:ext cx="2091690" cy="209169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4" descr="Graphical user interface, application&#10;&#10;Description automatically generated">
            <a:extLst>
              <a:ext uri="{FF2B5EF4-FFF2-40B4-BE49-F238E27FC236}">
                <a16:creationId xmlns:a16="http://schemas.microsoft.com/office/drawing/2014/main" id="{3DDBA94B-0D7B-4D66-B311-8423772F57D5}"/>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520" r="1364" b="2"/>
          <a:stretch/>
        </p:blipFill>
        <p:spPr>
          <a:xfrm>
            <a:off x="20" y="10"/>
            <a:ext cx="2975959" cy="253745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11" name="Picture 12" descr="Text&#10;&#10;Description automatically generated">
            <a:extLst>
              <a:ext uri="{FF2B5EF4-FFF2-40B4-BE49-F238E27FC236}">
                <a16:creationId xmlns:a16="http://schemas.microsoft.com/office/drawing/2014/main" id="{D7A807DF-23D8-4005-A50F-18504EA485A7}"/>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901" r="14141"/>
          <a:stretch/>
        </p:blipFill>
        <p:spPr>
          <a:xfrm>
            <a:off x="3618" y="3005445"/>
            <a:ext cx="2366304" cy="2138061"/>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7F04D49A-BD6C-4DE9-9843-519222C76CC3}"/>
              </a:ext>
            </a:extLst>
          </p:cNvPr>
          <p:cNvSpPr>
            <a:spLocks noGrp="1"/>
          </p:cNvSpPr>
          <p:nvPr>
            <p:ph idx="1"/>
          </p:nvPr>
        </p:nvSpPr>
        <p:spPr>
          <a:xfrm>
            <a:off x="5205222" y="2153986"/>
            <a:ext cx="3501192" cy="2386263"/>
          </a:xfrm>
        </p:spPr>
        <p:txBody>
          <a:bodyPr vert="horz" lIns="91440" tIns="45720" rIns="91440" bIns="45720" rtlCol="0" anchor="t">
            <a:normAutofit/>
          </a:bodyPr>
          <a:lstStyle/>
          <a:p>
            <a:r>
              <a:rPr lang="en-US" sz="1300">
                <a:ea typeface="+mn-lt"/>
                <a:cs typeface="+mn-lt"/>
              </a:rPr>
              <a:t>You can use Firebase Authentication to sign in a user by sending an SMS message to the user's phone. The user signs in using a one-time code contained in the SMS message.</a:t>
            </a:r>
            <a:endParaRPr lang="en-US" sz="1300">
              <a:cs typeface="Calibri" panose="020F0502020204030204"/>
            </a:endParaRPr>
          </a:p>
          <a:p>
            <a:r>
              <a:rPr lang="en-US" sz="1300">
                <a:ea typeface="+mn-lt"/>
                <a:cs typeface="+mn-lt"/>
              </a:rPr>
              <a:t>The easiest way to add phone number sign-in to your app is to use Firebase UI, which includes a drop-in sign-in widget that implements sign-in flows for phone number sign-in, as well as password-based and federated sign-in. This document describes how to implement a phone number sign-in flow using the Firebase SDK.</a:t>
            </a:r>
            <a:endParaRPr lang="en-US" sz="1300">
              <a:cs typeface="Calibri"/>
            </a:endParaRPr>
          </a:p>
          <a:p>
            <a:endParaRPr lang="en-US" sz="1300">
              <a:cs typeface="Calibri"/>
            </a:endParaRPr>
          </a:p>
        </p:txBody>
      </p:sp>
    </p:spTree>
    <p:extLst>
      <p:ext uri="{BB962C8B-B14F-4D97-AF65-F5344CB8AC3E}">
        <p14:creationId xmlns:p14="http://schemas.microsoft.com/office/powerpoint/2010/main" val="280875932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95055" cy="5143156"/>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0060" y="480061"/>
            <a:ext cx="846286" cy="635405"/>
            <a:chOff x="5307830" y="325570"/>
            <a:chExt cx="1128382" cy="847206"/>
          </a:xfrm>
        </p:grpSpPr>
        <p:sp>
          <p:nvSpPr>
            <p:cNvPr id="2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CA775A67-D730-4D4B-A8E6-703DB61A029C}"/>
              </a:ext>
            </a:extLst>
          </p:cNvPr>
          <p:cNvSpPr txBox="1"/>
          <p:nvPr/>
        </p:nvSpPr>
        <p:spPr>
          <a:xfrm>
            <a:off x="481949" y="1719694"/>
            <a:ext cx="3430363" cy="20559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kern="1200">
                <a:solidFill>
                  <a:schemeClr val="bg1"/>
                </a:solidFill>
                <a:latin typeface="+mn-lt"/>
                <a:ea typeface="+mn-ea"/>
                <a:cs typeface="+mn-cs"/>
              </a:rPr>
              <a:t>Among all of them, I am going to demonstrate about </a:t>
            </a:r>
            <a:r>
              <a:rPr lang="en-US" sz="1500" b="1" kern="1200">
                <a:solidFill>
                  <a:schemeClr val="bg1"/>
                </a:solidFill>
                <a:latin typeface="+mn-lt"/>
                <a:ea typeface="+mn-ea"/>
                <a:cs typeface="+mn-cs"/>
              </a:rPr>
              <a:t>Firebase</a:t>
            </a:r>
            <a:r>
              <a:rPr lang="en-US" sz="1500" kern="1200">
                <a:solidFill>
                  <a:schemeClr val="bg1"/>
                </a:solidFill>
                <a:latin typeface="+mn-lt"/>
                <a:ea typeface="+mn-ea"/>
                <a:cs typeface="+mn-cs"/>
              </a:rPr>
              <a:t> </a:t>
            </a:r>
            <a:r>
              <a:rPr lang="en-US" sz="1500" b="1" kern="1200">
                <a:solidFill>
                  <a:schemeClr val="bg1"/>
                </a:solidFill>
                <a:latin typeface="+mn-lt"/>
                <a:ea typeface="+mn-ea"/>
                <a:cs typeface="+mn-cs"/>
              </a:rPr>
              <a:t>Authentication. </a:t>
            </a:r>
            <a:r>
              <a:rPr lang="en-US" sz="1500" kern="1200">
                <a:solidFill>
                  <a:schemeClr val="bg1"/>
                </a:solidFill>
                <a:latin typeface="+mn-lt"/>
                <a:ea typeface="+mn-ea"/>
                <a:cs typeface="+mn-cs"/>
              </a:rPr>
              <a:t>Firebase authenticates the user by sending One Time Password (OTP) via SMS to their phones.</a:t>
            </a:r>
            <a:br>
              <a:rPr lang="en-US" sz="1500" b="1" kern="1200">
                <a:latin typeface="+mn-lt"/>
                <a:ea typeface="+mn-ea"/>
                <a:cs typeface="+mn-cs"/>
              </a:rPr>
            </a:br>
            <a:r>
              <a:rPr lang="en-US" sz="1500" kern="1200">
                <a:solidFill>
                  <a:schemeClr val="bg1"/>
                </a:solidFill>
                <a:latin typeface="+mn-lt"/>
                <a:ea typeface="+mn-ea"/>
                <a:cs typeface="+mn-cs"/>
              </a:rPr>
              <a:t>This image is useful to understand the process of </a:t>
            </a:r>
            <a:r>
              <a:rPr lang="en-US" sz="1500" b="1" kern="1200">
                <a:solidFill>
                  <a:schemeClr val="bg1"/>
                </a:solidFill>
                <a:latin typeface="+mn-lt"/>
                <a:ea typeface="+mn-ea"/>
                <a:cs typeface="+mn-cs"/>
              </a:rPr>
              <a:t>Firebase Authentication.</a:t>
            </a:r>
            <a:endParaRPr lang="en-US" sz="1500" kern="1200">
              <a:solidFill>
                <a:schemeClr val="bg1"/>
              </a:solidFill>
              <a:latin typeface="+mn-lt"/>
              <a:ea typeface="+mn-ea"/>
              <a:cs typeface="Calibri" panose="020F0502020204030204"/>
            </a:endParaRPr>
          </a:p>
        </p:txBody>
      </p:sp>
      <p:pic>
        <p:nvPicPr>
          <p:cNvPr id="5" name="Picture 5" descr="Diagram&#10;&#10;Description automatically generated">
            <a:extLst>
              <a:ext uri="{FF2B5EF4-FFF2-40B4-BE49-F238E27FC236}">
                <a16:creationId xmlns:a16="http://schemas.microsoft.com/office/drawing/2014/main" id="{F0669FF1-ACAD-4001-9B61-1CE51F0131F4}"/>
              </a:ext>
            </a:extLst>
          </p:cNvPr>
          <p:cNvPicPr>
            <a:picLocks noChangeAspect="1"/>
          </p:cNvPicPr>
          <p:nvPr/>
        </p:nvPicPr>
        <p:blipFill>
          <a:blip r:embed="rId2"/>
          <a:stretch>
            <a:fillRect/>
          </a:stretch>
        </p:blipFill>
        <p:spPr>
          <a:xfrm>
            <a:off x="4525692" y="1112914"/>
            <a:ext cx="4619762" cy="3447265"/>
          </a:xfrm>
          <a:prstGeom prst="rect">
            <a:avLst/>
          </a:prstGeom>
        </p:spPr>
      </p:pic>
    </p:spTree>
    <p:extLst>
      <p:ext uri="{BB962C8B-B14F-4D97-AF65-F5344CB8AC3E}">
        <p14:creationId xmlns:p14="http://schemas.microsoft.com/office/powerpoint/2010/main" val="627375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808D37A-0E12-4E8D-A190-3748E20CE082}"/>
              </a:ext>
            </a:extLst>
          </p:cNvPr>
          <p:cNvPicPr>
            <a:picLocks noChangeAspect="1"/>
          </p:cNvPicPr>
          <p:nvPr/>
        </p:nvPicPr>
        <p:blipFill rotWithShape="1">
          <a:blip r:embed="rId2"/>
          <a:srcRect r="4761"/>
          <a:stretch/>
        </p:blipFill>
        <p:spPr>
          <a:xfrm>
            <a:off x="241299" y="241299"/>
            <a:ext cx="8661401" cy="4660901"/>
          </a:xfrm>
          <a:prstGeom prst="rect">
            <a:avLst/>
          </a:prstGeom>
        </p:spPr>
      </p:pic>
    </p:spTree>
    <p:extLst>
      <p:ext uri="{BB962C8B-B14F-4D97-AF65-F5344CB8AC3E}">
        <p14:creationId xmlns:p14="http://schemas.microsoft.com/office/powerpoint/2010/main" val="153792576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13523214-4DD8-459B-96B0-F9166BFB7601}"/>
              </a:ext>
            </a:extLst>
          </p:cNvPr>
          <p:cNvPicPr>
            <a:picLocks noChangeAspect="1"/>
          </p:cNvPicPr>
          <p:nvPr/>
        </p:nvPicPr>
        <p:blipFill rotWithShape="1">
          <a:blip r:embed="rId2"/>
          <a:srcRect l="28498" r="3274"/>
          <a:stretch/>
        </p:blipFill>
        <p:spPr>
          <a:xfrm>
            <a:off x="20" y="10"/>
            <a:ext cx="5105098" cy="51434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4" name="Freeform: Shape 13">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83945" y="0"/>
            <a:ext cx="4860055" cy="5143500"/>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Freeform: Shape 15">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57088" y="0"/>
            <a:ext cx="4686912" cy="5143500"/>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ED8E10-034D-4290-AA1A-8B60D9E9643D}"/>
              </a:ext>
            </a:extLst>
          </p:cNvPr>
          <p:cNvSpPr>
            <a:spLocks noGrp="1"/>
          </p:cNvSpPr>
          <p:nvPr>
            <p:ph type="title"/>
          </p:nvPr>
        </p:nvSpPr>
        <p:spPr>
          <a:xfrm>
            <a:off x="5163422" y="600407"/>
            <a:ext cx="3614964" cy="994173"/>
          </a:xfrm>
        </p:spPr>
        <p:txBody>
          <a:bodyPr vert="horz" lIns="91440" tIns="45720" rIns="91440" bIns="45720" rtlCol="0" anchor="ctr">
            <a:normAutofit/>
          </a:bodyPr>
          <a:lstStyle/>
          <a:p>
            <a:r>
              <a:rPr lang="en-US" sz="3700"/>
              <a:t>Google Assistant</a:t>
            </a:r>
          </a:p>
        </p:txBody>
      </p:sp>
      <p:sp>
        <p:nvSpPr>
          <p:cNvPr id="4" name="TextBox 3">
            <a:extLst>
              <a:ext uri="{FF2B5EF4-FFF2-40B4-BE49-F238E27FC236}">
                <a16:creationId xmlns:a16="http://schemas.microsoft.com/office/drawing/2014/main" id="{3ECF7111-7C27-4307-9CF6-42930CCD1382}"/>
              </a:ext>
            </a:extLst>
          </p:cNvPr>
          <p:cNvSpPr txBox="1"/>
          <p:nvPr/>
        </p:nvSpPr>
        <p:spPr>
          <a:xfrm>
            <a:off x="5163421" y="1894213"/>
            <a:ext cx="3614963" cy="33422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kern="1200">
                <a:solidFill>
                  <a:schemeClr val="tx1"/>
                </a:solidFill>
                <a:latin typeface="+mn-lt"/>
                <a:ea typeface="+mn-ea"/>
                <a:cs typeface="+mn-cs"/>
              </a:rPr>
              <a:t>App Actions help you expand the reach of your Android app by letting users launch directly into specific app features from Google Assistant. App Actions build on top of your app's deep links, giving users more ways to access the features they already want to use.</a:t>
            </a:r>
            <a:endParaRPr lang="en-US" sz="15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500" kern="1200">
                <a:solidFill>
                  <a:schemeClr val="tx1"/>
                </a:solidFill>
                <a:latin typeface="+mn-lt"/>
                <a:ea typeface="+mn-ea"/>
                <a:cs typeface="+mn-cs"/>
              </a:rPr>
              <a:t>As an Android developer, you can implement one of the available built-in intents to help users get things done faster and more smoothly.</a:t>
            </a:r>
            <a:endParaRPr lang="en-US" sz="15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300" kern="1200">
              <a:solidFill>
                <a:schemeClr val="tx1"/>
              </a:solidFill>
              <a:latin typeface="+mn-lt"/>
              <a:ea typeface="+mn-ea"/>
              <a:cs typeface="Calibri"/>
            </a:endParaRPr>
          </a:p>
        </p:txBody>
      </p:sp>
    </p:spTree>
    <p:extLst>
      <p:ext uri="{BB962C8B-B14F-4D97-AF65-F5344CB8AC3E}">
        <p14:creationId xmlns:p14="http://schemas.microsoft.com/office/powerpoint/2010/main" val="102926383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pic>
        <p:nvPicPr>
          <p:cNvPr id="231" name="Picture 230" descr="Light bulb on yellow background with sketched light beams and cord">
            <a:extLst>
              <a:ext uri="{FF2B5EF4-FFF2-40B4-BE49-F238E27FC236}">
                <a16:creationId xmlns:a16="http://schemas.microsoft.com/office/drawing/2014/main" id="{665451D9-92CC-4462-9C9A-D6539C5F4FA3}"/>
              </a:ext>
            </a:extLst>
          </p:cNvPr>
          <p:cNvPicPr>
            <a:picLocks noChangeAspect="1"/>
          </p:cNvPicPr>
          <p:nvPr/>
        </p:nvPicPr>
        <p:blipFill rotWithShape="1">
          <a:blip r:embed="rId3"/>
          <a:srcRect t="16851" r="9091"/>
          <a:stretch/>
        </p:blipFill>
        <p:spPr>
          <a:xfrm>
            <a:off x="20" y="10"/>
            <a:ext cx="9143980" cy="5143490"/>
          </a:xfrm>
          <a:prstGeom prst="rect">
            <a:avLst/>
          </a:prstGeom>
        </p:spPr>
      </p:pic>
      <p:sp>
        <p:nvSpPr>
          <p:cNvPr id="172" name="Rectangle 171">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Google Shape;228;ga3ca008690_1_16"/>
          <p:cNvSpPr txBox="1">
            <a:spLocks noGrp="1"/>
          </p:cNvSpPr>
          <p:nvPr>
            <p:ph type="title"/>
          </p:nvPr>
        </p:nvSpPr>
        <p:spPr>
          <a:xfrm>
            <a:off x="446103" y="480197"/>
            <a:ext cx="4964858" cy="1008731"/>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000"/>
              <a:t>Expected Outcomes</a:t>
            </a:r>
          </a:p>
        </p:txBody>
      </p:sp>
      <p:sp>
        <p:nvSpPr>
          <p:cNvPr id="229" name="Google Shape;229;ga3ca008690_1_16"/>
          <p:cNvSpPr txBox="1">
            <a:spLocks noGrp="1"/>
          </p:cNvSpPr>
          <p:nvPr>
            <p:ph type="body" idx="1"/>
          </p:nvPr>
        </p:nvSpPr>
        <p:spPr>
          <a:xfrm>
            <a:off x="445581" y="1591322"/>
            <a:ext cx="4965379" cy="2985620"/>
          </a:xfrm>
          <a:prstGeom prst="rect">
            <a:avLst/>
          </a:prstGeom>
        </p:spPr>
        <p:txBody>
          <a:bodyPr spcFirstLastPara="1" vert="horz" lIns="91440" tIns="45720" rIns="91440" bIns="45720" rtlCol="0" anchorCtr="0">
            <a:normAutofit fontScale="92500" lnSpcReduction="20000"/>
          </a:bodyPr>
          <a:lstStyle/>
          <a:p>
            <a:pPr marL="514350" indent="-285750">
              <a:lnSpc>
                <a:spcPct val="90000"/>
              </a:lnSpc>
              <a:spcAft>
                <a:spcPts val="600"/>
              </a:spcAft>
              <a:buClr>
                <a:srgbClr val="000000"/>
              </a:buClr>
            </a:pPr>
            <a:r>
              <a:rPr lang="en-US" sz="1400"/>
              <a:t>This project is based on IOT(Internet of Things). IOT allows object to be sensed and controlled remotely across existing network infrastructure, creating opportunities for more accuracy and improving efficiency. </a:t>
            </a:r>
            <a:endParaRPr lang="en-US" sz="1400">
              <a:cs typeface="Calibri" panose="020F0502020204030204"/>
            </a:endParaRPr>
          </a:p>
          <a:p>
            <a:pPr marL="514350" indent="-285750">
              <a:lnSpc>
                <a:spcPct val="90000"/>
              </a:lnSpc>
              <a:spcAft>
                <a:spcPts val="600"/>
              </a:spcAft>
            </a:pPr>
            <a:r>
              <a:rPr lang="en-US" sz="1400"/>
              <a:t>DeVoe’s Chair is a smart wheelchair which comes with a fall detection system, GPS tracking, sensing your body temperature, heart rate, intelligent picking along with a home automation system which can be controlled by google assistant or touch screen.</a:t>
            </a:r>
            <a:endParaRPr lang="en-US" sz="1400">
              <a:cs typeface="Calibri"/>
            </a:endParaRPr>
          </a:p>
          <a:p>
            <a:pPr marL="514350" indent="-285750">
              <a:lnSpc>
                <a:spcPct val="90000"/>
              </a:lnSpc>
              <a:spcAft>
                <a:spcPts val="600"/>
              </a:spcAft>
            </a:pPr>
            <a:r>
              <a:rPr lang="en-US" sz="1400">
                <a:cs typeface="Calibri"/>
              </a:rPr>
              <a:t>Through the app we can keep track of all the users logging in through the database.</a:t>
            </a:r>
          </a:p>
          <a:p>
            <a:pPr marL="514350" indent="-285750">
              <a:lnSpc>
                <a:spcPct val="90000"/>
              </a:lnSpc>
              <a:spcAft>
                <a:spcPts val="600"/>
              </a:spcAft>
            </a:pPr>
            <a:r>
              <a:rPr lang="en-US" sz="1400">
                <a:cs typeface="Calibri"/>
              </a:rPr>
              <a:t>Additionally the COVID-19 features news updates, statistics which helps in creating awareness throughout the nation as a necessity.</a:t>
            </a:r>
          </a:p>
          <a:p>
            <a:pPr marL="0" indent="0">
              <a:lnSpc>
                <a:spcPct val="90000"/>
              </a:lnSpc>
              <a:spcAft>
                <a:spcPts val="600"/>
              </a:spcAft>
              <a:buClr>
                <a:srgbClr val="000000"/>
              </a:buClr>
              <a:buNone/>
            </a:pPr>
            <a:br>
              <a:rPr lang="en-US" sz="1500"/>
            </a:br>
            <a:endParaRPr lang="en-US" sz="1400">
              <a:cs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3"/>
        <p:cNvGrpSpPr/>
        <p:nvPr/>
      </p:nvGrpSpPr>
      <p:grpSpPr>
        <a:xfrm>
          <a:off x="0" y="0"/>
          <a:ext cx="0" cy="0"/>
          <a:chOff x="0" y="0"/>
          <a:chExt cx="0" cy="0"/>
        </a:xfrm>
      </p:grpSpPr>
      <p:sp>
        <p:nvSpPr>
          <p:cNvPr id="112" name="Rectangle 1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780627"/>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77220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70114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Google Shape;234;ga1c41d6ce7_6_15"/>
          <p:cNvSpPr txBox="1">
            <a:spLocks noGrp="1"/>
          </p:cNvSpPr>
          <p:nvPr>
            <p:ph type="title"/>
          </p:nvPr>
        </p:nvSpPr>
        <p:spPr>
          <a:xfrm>
            <a:off x="826776" y="1418902"/>
            <a:ext cx="3022599" cy="2411529"/>
          </a:xfrm>
          <a:prstGeom prst="rect">
            <a:avLst/>
          </a:prstGeom>
        </p:spPr>
        <p:txBody>
          <a:bodyPr spcFirstLastPara="1" vert="horz" lIns="91440" tIns="45720" rIns="91440" bIns="45720" rtlCol="0" anchor="ctr" anchorCtr="0">
            <a:normAutofit/>
          </a:bodyPr>
          <a:lstStyle/>
          <a:p>
            <a:pPr marL="0" lvl="0" indent="0" algn="ctr">
              <a:spcAft>
                <a:spcPts val="0"/>
              </a:spcAft>
            </a:pPr>
            <a:r>
              <a:rPr lang="en-US" kern="1200">
                <a:solidFill>
                  <a:schemeClr val="bg1"/>
                </a:solidFill>
                <a:latin typeface="+mj-lt"/>
                <a:ea typeface="+mj-ea"/>
                <a:cs typeface="+mj-cs"/>
              </a:rPr>
              <a:t>Future Scope</a:t>
            </a:r>
          </a:p>
        </p:txBody>
      </p:sp>
      <p:grpSp>
        <p:nvGrpSpPr>
          <p:cNvPr id="120" name="Group 119">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3418"/>
            <a:ext cx="1396390" cy="538135"/>
            <a:chOff x="0" y="377893"/>
            <a:chExt cx="1861854" cy="717514"/>
          </a:xfrm>
          <a:solidFill>
            <a:schemeClr val="bg1"/>
          </a:solidFill>
        </p:grpSpPr>
        <p:sp>
          <p:nvSpPr>
            <p:cNvPr id="121" name="Freeform: Shape 1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2" name="Freeform: Shape 1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24"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343359"/>
            <a:ext cx="685923" cy="68592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6"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343359"/>
            <a:ext cx="685923" cy="68592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8" name="Oval 127">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3709997"/>
            <a:ext cx="239955"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Oval 129">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3709997"/>
            <a:ext cx="239955"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Google Shape;235;ga1c41d6ce7_6_15"/>
          <p:cNvSpPr txBox="1"/>
          <p:nvPr/>
        </p:nvSpPr>
        <p:spPr>
          <a:xfrm>
            <a:off x="4613806" y="1523543"/>
            <a:ext cx="3912879" cy="3263504"/>
          </a:xfrm>
          <a:prstGeom prst="rect">
            <a:avLst/>
          </a:prstGeom>
        </p:spPr>
        <p:txBody>
          <a:bodyPr spcFirstLastPara="1" vert="horz" lIns="91440" tIns="45720" rIns="91440" bIns="45720" rtlCol="0" anchor="t" anchorCtr="0">
            <a:normAutofit/>
          </a:bodyPr>
          <a:lstStyle/>
          <a:p>
            <a:pPr marL="457200" lvl="0" indent="-228600">
              <a:lnSpc>
                <a:spcPct val="90000"/>
              </a:lnSpc>
              <a:spcBef>
                <a:spcPts val="0"/>
              </a:spcBef>
              <a:spcAft>
                <a:spcPts val="600"/>
              </a:spcAft>
              <a:buClr>
                <a:schemeClr val="dk1"/>
              </a:buClr>
              <a:buSzPts val="1800"/>
              <a:buFont typeface="Arial" panose="020B0604020202020204" pitchFamily="34" charset="0"/>
              <a:buChar char="•"/>
            </a:pPr>
            <a:r>
              <a:rPr lang="en-US" sz="1500" kern="1200">
                <a:solidFill>
                  <a:schemeClr val="bg1"/>
                </a:solidFill>
                <a:latin typeface="+mn-lt"/>
                <a:ea typeface="+mn-ea"/>
                <a:cs typeface="+mn-cs"/>
              </a:rPr>
              <a:t>Obstacle sensors can be added detect hurdles in the path of wheelchair.</a:t>
            </a:r>
            <a:endParaRPr lang="en-US" sz="1500" kern="1200">
              <a:solidFill>
                <a:schemeClr val="bg1"/>
              </a:solidFill>
              <a:latin typeface="+mn-lt"/>
              <a:ea typeface="+mn-ea"/>
              <a:cs typeface="Calibri"/>
            </a:endParaRPr>
          </a:p>
          <a:p>
            <a:pPr marL="457200" indent="-228600">
              <a:lnSpc>
                <a:spcPct val="90000"/>
              </a:lnSpc>
              <a:spcAft>
                <a:spcPts val="600"/>
              </a:spcAft>
              <a:buClr>
                <a:schemeClr val="dk1"/>
              </a:buClr>
              <a:buSzPts val="1800"/>
              <a:buFont typeface="Arial" panose="020B0604020202020204" pitchFamily="34" charset="0"/>
              <a:buChar char="•"/>
            </a:pPr>
            <a:r>
              <a:rPr lang="en-US" sz="1500" kern="1200">
                <a:solidFill>
                  <a:schemeClr val="bg1"/>
                </a:solidFill>
                <a:latin typeface="+mn-lt"/>
                <a:ea typeface="+mn-ea"/>
                <a:cs typeface="+mn-cs"/>
              </a:rPr>
              <a:t>In fall detection we can use GSM module to send message on phone number also.</a:t>
            </a:r>
            <a:endParaRPr lang="en-US" sz="1500" kern="1200">
              <a:solidFill>
                <a:schemeClr val="bg1"/>
              </a:solidFill>
              <a:latin typeface="+mn-lt"/>
              <a:ea typeface="+mn-ea"/>
              <a:cs typeface="Calibri"/>
            </a:endParaRPr>
          </a:p>
          <a:p>
            <a:pPr marL="457200" indent="-228600">
              <a:lnSpc>
                <a:spcPct val="90000"/>
              </a:lnSpc>
              <a:spcAft>
                <a:spcPts val="600"/>
              </a:spcAft>
              <a:buClr>
                <a:schemeClr val="dk1"/>
              </a:buClr>
              <a:buSzPts val="1800"/>
              <a:buFont typeface="Arial" panose="020B0604020202020204" pitchFamily="34" charset="0"/>
              <a:buChar char="•"/>
            </a:pPr>
            <a:r>
              <a:rPr lang="en-US" sz="1500" kern="1200">
                <a:solidFill>
                  <a:schemeClr val="bg1"/>
                </a:solidFill>
                <a:latin typeface="+mn-lt"/>
                <a:ea typeface="+mn-ea"/>
                <a:cs typeface="+mn-cs"/>
              </a:rPr>
              <a:t>In future, we will try to add the robotic arm controlled by app for picking objects.</a:t>
            </a:r>
            <a:endParaRPr lang="en-US" sz="1500" kern="1200">
              <a:solidFill>
                <a:schemeClr val="bg1"/>
              </a:solidFill>
              <a:latin typeface="+mn-lt"/>
              <a:ea typeface="+mn-ea"/>
              <a:cs typeface="Calibri"/>
            </a:endParaRPr>
          </a:p>
          <a:p>
            <a:pPr marL="457200" lvl="0" indent="-228600">
              <a:lnSpc>
                <a:spcPct val="90000"/>
              </a:lnSpc>
              <a:spcBef>
                <a:spcPts val="0"/>
              </a:spcBef>
              <a:spcAft>
                <a:spcPts val="600"/>
              </a:spcAft>
              <a:buClr>
                <a:schemeClr val="dk1"/>
              </a:buClr>
              <a:buSzPts val="1800"/>
              <a:buFont typeface="Arial" panose="020B0604020202020204" pitchFamily="34" charset="0"/>
              <a:buChar char="•"/>
            </a:pPr>
            <a:r>
              <a:rPr lang="en-US" sz="1500" kern="1200">
                <a:solidFill>
                  <a:schemeClr val="bg1"/>
                </a:solidFill>
                <a:latin typeface="+mn-lt"/>
                <a:ea typeface="+mn-ea"/>
                <a:cs typeface="+mn-cs"/>
              </a:rPr>
              <a:t>Voice controlled movement of chair using google assistant.</a:t>
            </a:r>
            <a:endParaRPr lang="en-US" sz="1500" kern="1200">
              <a:solidFill>
                <a:schemeClr val="bg1"/>
              </a:solidFill>
              <a:latin typeface="+mn-lt"/>
              <a:ea typeface="+mn-ea"/>
              <a:cs typeface="Calibri"/>
            </a:endParaRPr>
          </a:p>
          <a:p>
            <a:pPr marL="742950" lvl="0" indent="-228600">
              <a:lnSpc>
                <a:spcPct val="90000"/>
              </a:lnSpc>
              <a:spcBef>
                <a:spcPts val="0"/>
              </a:spcBef>
              <a:spcAft>
                <a:spcPts val="600"/>
              </a:spcAft>
              <a:buFont typeface="Arial" panose="020B0604020202020204" pitchFamily="34" charset="0"/>
              <a:buChar char="•"/>
            </a:pPr>
            <a:endParaRPr lang="en-US" sz="1500" kern="1200">
              <a:solidFill>
                <a:schemeClr val="bg1"/>
              </a:solidFill>
              <a:latin typeface="+mn-lt"/>
              <a:ea typeface="+mn-ea"/>
              <a:cs typeface="Calibri"/>
            </a:endParaRPr>
          </a:p>
          <a:p>
            <a:pPr marL="285750" lvl="0" indent="-228600">
              <a:lnSpc>
                <a:spcPct val="90000"/>
              </a:lnSpc>
              <a:spcBef>
                <a:spcPts val="0"/>
              </a:spcBef>
              <a:spcAft>
                <a:spcPts val="600"/>
              </a:spcAft>
              <a:buFont typeface="Arial" panose="020B0604020202020204" pitchFamily="34" charset="0"/>
              <a:buChar char="•"/>
            </a:pPr>
            <a:endParaRPr lang="en-US" sz="1500" kern="1200">
              <a:solidFill>
                <a:schemeClr val="bg1"/>
              </a:solidFill>
              <a:latin typeface="+mn-lt"/>
              <a:ea typeface="+mn-ea"/>
              <a:cs typeface="Calibri"/>
            </a:endParaRPr>
          </a:p>
        </p:txBody>
      </p:sp>
      <p:grpSp>
        <p:nvGrpSpPr>
          <p:cNvPr id="13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4" y="4604598"/>
            <a:ext cx="790849" cy="352266"/>
            <a:chOff x="9841624" y="4115729"/>
            <a:chExt cx="602169" cy="268223"/>
          </a:xfrm>
          <a:solidFill>
            <a:schemeClr val="bg1"/>
          </a:solidFill>
        </p:grpSpPr>
        <p:sp>
          <p:nvSpPr>
            <p:cNvPr id="133" name="Freeform: Shape 132">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66;p3"/>
          <p:cNvSpPr txBox="1">
            <a:spLocks noGrp="1"/>
          </p:cNvSpPr>
          <p:nvPr>
            <p:ph type="title"/>
          </p:nvPr>
        </p:nvSpPr>
        <p:spPr>
          <a:xfrm>
            <a:off x="628650" y="417891"/>
            <a:ext cx="3647136" cy="4176968"/>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buClr>
                <a:schemeClr val="dk1"/>
              </a:buClr>
              <a:buSzPts val="1100"/>
            </a:pPr>
            <a:r>
              <a:rPr lang="en-US" sz="3900" b="1" kern="1200">
                <a:solidFill>
                  <a:schemeClr val="tx1"/>
                </a:solidFill>
                <a:latin typeface="+mj-lt"/>
                <a:ea typeface="+mj-ea"/>
                <a:cs typeface="+mj-cs"/>
              </a:rPr>
              <a:t>OBJECTIVE</a:t>
            </a:r>
          </a:p>
          <a:p>
            <a:pPr marL="0" lvl="0" indent="0">
              <a:lnSpc>
                <a:spcPct val="90000"/>
              </a:lnSpc>
              <a:spcBef>
                <a:spcPct val="0"/>
              </a:spcBef>
              <a:spcAft>
                <a:spcPts val="0"/>
              </a:spcAft>
              <a:buSzPts val="2800"/>
            </a:pPr>
            <a:endParaRPr lang="en-US" sz="3900" b="1" kern="1200">
              <a:solidFill>
                <a:schemeClr val="tx1"/>
              </a:solidFill>
              <a:latin typeface="+mj-lt"/>
              <a:ea typeface="+mj-ea"/>
              <a:cs typeface="+mj-cs"/>
            </a:endParaRPr>
          </a:p>
        </p:txBody>
      </p:sp>
      <p:graphicFrame>
        <p:nvGraphicFramePr>
          <p:cNvPr id="268" name="Google Shape;67;p3">
            <a:extLst>
              <a:ext uri="{FF2B5EF4-FFF2-40B4-BE49-F238E27FC236}">
                <a16:creationId xmlns:a16="http://schemas.microsoft.com/office/drawing/2014/main" id="{02E13578-1B92-4BF4-B2D2-90A64820D135}"/>
              </a:ext>
            </a:extLst>
          </p:cNvPr>
          <p:cNvGraphicFramePr/>
          <p:nvPr>
            <p:extLst>
              <p:ext uri="{D42A27DB-BD31-4B8C-83A1-F6EECF244321}">
                <p14:modId xmlns:p14="http://schemas.microsoft.com/office/powerpoint/2010/main" val="3432873150"/>
              </p:ext>
            </p:extLst>
          </p:nvPr>
        </p:nvGraphicFramePr>
        <p:xfrm>
          <a:off x="4574286" y="466344"/>
          <a:ext cx="3943350" cy="4128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30" name="Rectangle 1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ga3e14741d6_2_66"/>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spcAft>
                <a:spcPts val="0"/>
              </a:spcAft>
            </a:pPr>
            <a:r>
              <a:rPr lang="en-US" sz="1900" kern="1200">
                <a:solidFill>
                  <a:srgbClr val="FFFFFF"/>
                </a:solidFill>
                <a:latin typeface="+mj-lt"/>
                <a:ea typeface="+mj-ea"/>
                <a:cs typeface="+mj-cs"/>
              </a:rPr>
              <a:t>Individual Contribution</a:t>
            </a:r>
          </a:p>
        </p:txBody>
      </p:sp>
      <p:graphicFrame>
        <p:nvGraphicFramePr>
          <p:cNvPr id="241" name="Google Shape;241;ga3e14741d6_2_66"/>
          <p:cNvGraphicFramePr/>
          <p:nvPr>
            <p:extLst>
              <p:ext uri="{D42A27DB-BD31-4B8C-83A1-F6EECF244321}">
                <p14:modId xmlns:p14="http://schemas.microsoft.com/office/powerpoint/2010/main" val="344569625"/>
              </p:ext>
            </p:extLst>
          </p:nvPr>
        </p:nvGraphicFramePr>
        <p:xfrm>
          <a:off x="3073589" y="721359"/>
          <a:ext cx="5301871" cy="3700283"/>
        </p:xfrm>
        <a:graphic>
          <a:graphicData uri="http://schemas.openxmlformats.org/drawingml/2006/table">
            <a:tbl>
              <a:tblPr firstRow="1" bandRow="1">
                <a:solidFill>
                  <a:srgbClr val="404040"/>
                </a:solidFill>
                <a:tableStyleId>{6B1152B6-FE4C-4632-A663-B70E48F82A8F}</a:tableStyleId>
              </a:tblPr>
              <a:tblGrid>
                <a:gridCol w="3112265">
                  <a:extLst>
                    <a:ext uri="{9D8B030D-6E8A-4147-A177-3AD203B41FA5}">
                      <a16:colId xmlns:a16="http://schemas.microsoft.com/office/drawing/2014/main" val="20000"/>
                    </a:ext>
                  </a:extLst>
                </a:gridCol>
                <a:gridCol w="2189606">
                  <a:extLst>
                    <a:ext uri="{9D8B030D-6E8A-4147-A177-3AD203B41FA5}">
                      <a16:colId xmlns:a16="http://schemas.microsoft.com/office/drawing/2014/main" val="20001"/>
                    </a:ext>
                  </a:extLst>
                </a:gridCol>
              </a:tblGrid>
              <a:tr h="586333">
                <a:tc>
                  <a:txBody>
                    <a:bodyPr/>
                    <a:lstStyle/>
                    <a:p>
                      <a:pPr marL="0" lvl="0" indent="0" algn="l" rtl="0">
                        <a:spcBef>
                          <a:spcPts val="0"/>
                        </a:spcBef>
                        <a:spcAft>
                          <a:spcPts val="0"/>
                        </a:spcAft>
                        <a:buNone/>
                      </a:pPr>
                      <a:r>
                        <a:rPr lang="en-GB" sz="1300" b="1" cap="none" spc="0">
                          <a:solidFill>
                            <a:schemeClr val="tx1"/>
                          </a:solidFill>
                        </a:rPr>
                        <a:t> Modules </a:t>
                      </a:r>
                    </a:p>
                  </a:txBody>
                  <a:tcPr marL="69868" marR="69868" marT="75572" marB="69868"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2"/>
                    </a:solidFill>
                  </a:tcPr>
                </a:tc>
                <a:tc>
                  <a:txBody>
                    <a:bodyPr/>
                    <a:lstStyle/>
                    <a:p>
                      <a:pPr marL="0" lvl="0" indent="0" algn="ctr" rtl="0">
                        <a:spcBef>
                          <a:spcPts val="0"/>
                        </a:spcBef>
                        <a:spcAft>
                          <a:spcPts val="0"/>
                        </a:spcAft>
                        <a:buNone/>
                      </a:pPr>
                      <a:r>
                        <a:rPr lang="en-GB" sz="1300" b="1" cap="none" spc="0">
                          <a:solidFill>
                            <a:schemeClr val="tx1"/>
                          </a:solidFill>
                        </a:rPr>
                        <a:t>Contribution of each member</a:t>
                      </a:r>
                    </a:p>
                  </a:txBody>
                  <a:tcPr marL="69868" marR="69868" marT="75572" marB="69868"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2"/>
                    </a:solidFill>
                  </a:tcPr>
                </a:tc>
                <a:extLst>
                  <a:ext uri="{0D108BD9-81ED-4DB2-BD59-A6C34878D82A}">
                    <a16:rowId xmlns:a16="http://schemas.microsoft.com/office/drawing/2014/main" val="10000"/>
                  </a:ext>
                </a:extLst>
              </a:tr>
              <a:tr h="470308">
                <a:tc>
                  <a:txBody>
                    <a:bodyPr/>
                    <a:lstStyle/>
                    <a:p>
                      <a:pPr marL="0" lvl="0" indent="0" algn="l" rtl="0">
                        <a:spcBef>
                          <a:spcPts val="0"/>
                        </a:spcBef>
                        <a:spcAft>
                          <a:spcPts val="0"/>
                        </a:spcAft>
                        <a:buClr>
                          <a:schemeClr val="dk1"/>
                        </a:buClr>
                        <a:buSzPts val="1100"/>
                        <a:buFont typeface="Arial"/>
                        <a:buNone/>
                      </a:pPr>
                      <a:r>
                        <a:rPr lang="en-GB" sz="1000" b="1" cap="none" spc="0">
                          <a:solidFill>
                            <a:srgbClr val="D5D6D5"/>
                          </a:solidFill>
                        </a:rPr>
                        <a:t>Module 1(Home automation System) </a:t>
                      </a: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lvl="0" indent="0" algn="ctr" rtl="0">
                        <a:spcBef>
                          <a:spcPts val="0"/>
                        </a:spcBef>
                        <a:spcAft>
                          <a:spcPts val="0"/>
                        </a:spcAft>
                        <a:buClr>
                          <a:schemeClr val="dk1"/>
                        </a:buClr>
                        <a:buSzPts val="1100"/>
                        <a:buFont typeface="Arial"/>
                        <a:buNone/>
                      </a:pPr>
                      <a:r>
                        <a:rPr lang="en-GB" sz="1000" b="1" cap="none" spc="0">
                          <a:solidFill>
                            <a:srgbClr val="D5D6D5"/>
                          </a:solidFill>
                        </a:rPr>
                        <a:t>Khushi Rathore</a:t>
                      </a:r>
                    </a:p>
                    <a:p>
                      <a:pPr marL="0" lvl="0" indent="0" algn="ctr" rtl="0">
                        <a:spcBef>
                          <a:spcPts val="0"/>
                        </a:spcBef>
                        <a:spcAft>
                          <a:spcPts val="0"/>
                        </a:spcAft>
                        <a:buNone/>
                      </a:pPr>
                      <a:endParaRPr lang="en-GB" sz="1000" b="1" cap="none" spc="0">
                        <a:solidFill>
                          <a:srgbClr val="D5D6D5"/>
                        </a:solidFill>
                      </a:endParaRP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0001"/>
                  </a:ext>
                </a:extLst>
              </a:tr>
              <a:tr h="325278">
                <a:tc>
                  <a:txBody>
                    <a:bodyPr/>
                    <a:lstStyle/>
                    <a:p>
                      <a:pPr marL="0" lvl="0" indent="0" algn="l" rtl="0">
                        <a:spcBef>
                          <a:spcPts val="0"/>
                        </a:spcBef>
                        <a:spcAft>
                          <a:spcPts val="0"/>
                        </a:spcAft>
                        <a:buNone/>
                      </a:pPr>
                      <a:r>
                        <a:rPr lang="en-GB" sz="1000" b="1" cap="none" spc="0">
                          <a:solidFill>
                            <a:srgbClr val="B2B2B2"/>
                          </a:solidFill>
                        </a:rPr>
                        <a:t>Module 2(Fall Detection System)</a:t>
                      </a: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lvl="0" indent="0" algn="ctr" rtl="0">
                        <a:spcBef>
                          <a:spcPts val="0"/>
                        </a:spcBef>
                        <a:spcAft>
                          <a:spcPts val="0"/>
                        </a:spcAft>
                        <a:buNone/>
                      </a:pPr>
                      <a:r>
                        <a:rPr lang="en-GB" sz="1000" b="1" cap="none" spc="0">
                          <a:solidFill>
                            <a:srgbClr val="B2B2B2"/>
                          </a:solidFill>
                        </a:rPr>
                        <a:t>Utkarsh Gupta</a:t>
                      </a: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0002"/>
                  </a:ext>
                </a:extLst>
              </a:tr>
              <a:tr h="470308">
                <a:tc>
                  <a:txBody>
                    <a:bodyPr/>
                    <a:lstStyle/>
                    <a:p>
                      <a:pPr marL="0" lvl="0" indent="0" algn="l" rtl="0">
                        <a:spcBef>
                          <a:spcPts val="0"/>
                        </a:spcBef>
                        <a:spcAft>
                          <a:spcPts val="0"/>
                        </a:spcAft>
                        <a:buNone/>
                      </a:pPr>
                      <a:r>
                        <a:rPr lang="en-GB" sz="1000" b="1" cap="none" spc="0">
                          <a:solidFill>
                            <a:srgbClr val="D5D6D5"/>
                          </a:solidFill>
                        </a:rPr>
                        <a:t>Module 3(GPS  </a:t>
                      </a:r>
                    </a:p>
                    <a:p>
                      <a:pPr marL="0" lvl="0" indent="0" algn="l" rtl="0">
                        <a:spcBef>
                          <a:spcPts val="0"/>
                        </a:spcBef>
                        <a:spcAft>
                          <a:spcPts val="0"/>
                        </a:spcAft>
                        <a:buNone/>
                      </a:pPr>
                      <a:r>
                        <a:rPr lang="en-GB" sz="1000" b="1" cap="none" spc="0">
                          <a:solidFill>
                            <a:srgbClr val="D5D6D5"/>
                          </a:solidFill>
                        </a:rPr>
                        <a:t>Tracking System)</a:t>
                      </a: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lvl="0" indent="0" algn="ctr" rtl="0">
                        <a:spcBef>
                          <a:spcPts val="0"/>
                        </a:spcBef>
                        <a:spcAft>
                          <a:spcPts val="0"/>
                        </a:spcAft>
                        <a:buNone/>
                      </a:pPr>
                      <a:r>
                        <a:rPr lang="en-GB" sz="1000" b="1" cap="none" spc="0">
                          <a:solidFill>
                            <a:srgbClr val="D5D6D5"/>
                          </a:solidFill>
                        </a:rPr>
                        <a:t>Anjali Prajapati</a:t>
                      </a: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0003"/>
                  </a:ext>
                </a:extLst>
              </a:tr>
              <a:tr h="470308">
                <a:tc>
                  <a:txBody>
                    <a:bodyPr/>
                    <a:lstStyle/>
                    <a:p>
                      <a:pPr marL="0" lvl="0" indent="0" algn="l" rtl="0">
                        <a:spcBef>
                          <a:spcPts val="0"/>
                        </a:spcBef>
                        <a:spcAft>
                          <a:spcPts val="0"/>
                        </a:spcAft>
                        <a:buNone/>
                      </a:pPr>
                      <a:r>
                        <a:rPr lang="en-GB" sz="1000" b="1" cap="none" spc="0">
                          <a:solidFill>
                            <a:srgbClr val="B2B2B2"/>
                          </a:solidFill>
                        </a:rPr>
                        <a:t>Module 4(Heart Monitoring System)</a:t>
                      </a: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lvl="0" indent="0" algn="ctr" rtl="0">
                        <a:spcBef>
                          <a:spcPts val="0"/>
                        </a:spcBef>
                        <a:spcAft>
                          <a:spcPts val="0"/>
                        </a:spcAft>
                        <a:buNone/>
                      </a:pPr>
                      <a:r>
                        <a:rPr lang="en-GB" sz="1000" b="1" cap="none" spc="0">
                          <a:solidFill>
                            <a:srgbClr val="B2B2B2"/>
                          </a:solidFill>
                        </a:rPr>
                        <a:t>    Ayushi </a:t>
                      </a:r>
                      <a:r>
                        <a:rPr lang="en-GB" sz="1000" b="1" cap="none" spc="0" err="1">
                          <a:solidFill>
                            <a:srgbClr val="B2B2B2"/>
                          </a:solidFill>
                        </a:rPr>
                        <a:t>Jaimani</a:t>
                      </a:r>
                      <a:r>
                        <a:rPr lang="en-GB" sz="1000" b="1" cap="none" spc="0">
                          <a:solidFill>
                            <a:srgbClr val="B2B2B2"/>
                          </a:solidFill>
                        </a:rPr>
                        <a:t> and Sushant Sharma</a:t>
                      </a: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0004"/>
                  </a:ext>
                </a:extLst>
              </a:tr>
              <a:tr h="470308">
                <a:tc>
                  <a:txBody>
                    <a:bodyPr/>
                    <a:lstStyle/>
                    <a:p>
                      <a:pPr marL="0" lvl="0" indent="0" algn="l" rtl="0">
                        <a:spcBef>
                          <a:spcPts val="0"/>
                        </a:spcBef>
                        <a:spcAft>
                          <a:spcPts val="0"/>
                        </a:spcAft>
                        <a:buNone/>
                      </a:pPr>
                      <a:r>
                        <a:rPr lang="en-GB" sz="1000" b="1" cap="none" spc="0">
                          <a:solidFill>
                            <a:srgbClr val="D5D6D5"/>
                          </a:solidFill>
                        </a:rPr>
                        <a:t>Module 5(Movement of the chair through joystick)</a:t>
                      </a: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lvl="0" algn="ctr">
                        <a:lnSpc>
                          <a:spcPct val="100000"/>
                        </a:lnSpc>
                        <a:spcBef>
                          <a:spcPts val="0"/>
                        </a:spcBef>
                        <a:spcAft>
                          <a:spcPts val="0"/>
                        </a:spcAft>
                        <a:buNone/>
                      </a:pPr>
                      <a:r>
                        <a:rPr lang="en-GB" sz="1000" b="1" i="0" u="none" strike="noStrike" cap="none" spc="0" noProof="0">
                          <a:solidFill>
                            <a:srgbClr val="D5D6D5"/>
                          </a:solidFill>
                          <a:latin typeface="Arial"/>
                        </a:rPr>
                        <a:t>Sushant Sharma</a:t>
                      </a:r>
                      <a:endParaRPr lang="en-GB" sz="1000" b="1" cap="none" spc="0">
                        <a:solidFill>
                          <a:srgbClr val="D5D6D5"/>
                        </a:solidFill>
                      </a:endParaRPr>
                    </a:p>
                  </a:txBody>
                  <a:tcPr marL="69868" marR="69868" marT="75572" marB="69868">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0005"/>
                  </a:ext>
                </a:extLst>
              </a:tr>
              <a:tr h="905400">
                <a:tc>
                  <a:txBody>
                    <a:bodyPr/>
                    <a:lstStyle/>
                    <a:p>
                      <a:pPr marL="0" lvl="0" indent="0" algn="l" rtl="0">
                        <a:spcBef>
                          <a:spcPts val="0"/>
                        </a:spcBef>
                        <a:spcAft>
                          <a:spcPts val="0"/>
                        </a:spcAft>
                        <a:buNone/>
                      </a:pPr>
                      <a:r>
                        <a:rPr lang="en-GB" sz="1000" b="1" cap="none" spc="0">
                          <a:solidFill>
                            <a:srgbClr val="B2B2B2"/>
                          </a:solidFill>
                        </a:rPr>
                        <a:t>Module 6(Devoe's App)</a:t>
                      </a:r>
                      <a:endParaRPr lang="en-US" sz="1000" b="1" cap="none" spc="0">
                        <a:solidFill>
                          <a:srgbClr val="B2B2B2"/>
                        </a:solidFill>
                      </a:endParaRPr>
                    </a:p>
                    <a:p>
                      <a:pPr marL="0" lvl="0" indent="0" algn="l">
                        <a:spcBef>
                          <a:spcPts val="0"/>
                        </a:spcBef>
                        <a:spcAft>
                          <a:spcPts val="0"/>
                        </a:spcAft>
                        <a:buNone/>
                      </a:pPr>
                      <a:r>
                        <a:rPr lang="en-GB" sz="1000" b="1" cap="none" spc="0">
                          <a:solidFill>
                            <a:srgbClr val="B2B2B2"/>
                          </a:solidFill>
                        </a:rPr>
                        <a:t>  ~Structure</a:t>
                      </a:r>
                    </a:p>
                    <a:p>
                      <a:pPr marL="0" lvl="0" indent="0" algn="l">
                        <a:spcBef>
                          <a:spcPts val="0"/>
                        </a:spcBef>
                        <a:spcAft>
                          <a:spcPts val="0"/>
                        </a:spcAft>
                        <a:buNone/>
                      </a:pPr>
                      <a:r>
                        <a:rPr lang="en-GB" sz="1000" b="1" cap="none" spc="0">
                          <a:solidFill>
                            <a:srgbClr val="B2B2B2"/>
                          </a:solidFill>
                        </a:rPr>
                        <a:t>  ~Firebase Database, Authentication</a:t>
                      </a:r>
                    </a:p>
                    <a:p>
                      <a:pPr marL="0" lvl="0" indent="0" algn="l">
                        <a:spcBef>
                          <a:spcPts val="0"/>
                        </a:spcBef>
                        <a:spcAft>
                          <a:spcPts val="0"/>
                        </a:spcAft>
                        <a:buNone/>
                      </a:pPr>
                      <a:r>
                        <a:rPr lang="en-GB" sz="1000" b="1" cap="none" spc="0">
                          <a:solidFill>
                            <a:srgbClr val="B2B2B2"/>
                          </a:solidFill>
                        </a:rPr>
                        <a:t>  ~Google Assistant</a:t>
                      </a:r>
                    </a:p>
                    <a:p>
                      <a:pPr marL="0" lvl="0" indent="0" algn="l">
                        <a:spcBef>
                          <a:spcPts val="0"/>
                        </a:spcBef>
                        <a:spcAft>
                          <a:spcPts val="0"/>
                        </a:spcAft>
                        <a:buNone/>
                      </a:pPr>
                      <a:endParaRPr lang="en-GB" sz="1000" b="1" cap="none" spc="0">
                        <a:solidFill>
                          <a:srgbClr val="B2B2B2"/>
                        </a:solidFill>
                      </a:endParaRP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lvl="0" indent="0" algn="ctr" rtl="0">
                        <a:spcBef>
                          <a:spcPts val="0"/>
                        </a:spcBef>
                        <a:spcAft>
                          <a:spcPts val="0"/>
                        </a:spcAft>
                        <a:buNone/>
                      </a:pPr>
                      <a:endParaRPr lang="en-GB" sz="1000" b="1" cap="none" spc="0">
                        <a:solidFill>
                          <a:srgbClr val="B2B2B2"/>
                        </a:solidFill>
                      </a:endParaRPr>
                    </a:p>
                    <a:p>
                      <a:pPr marL="0" lvl="0" indent="0" algn="ctr">
                        <a:spcBef>
                          <a:spcPts val="0"/>
                        </a:spcBef>
                        <a:spcAft>
                          <a:spcPts val="0"/>
                        </a:spcAft>
                        <a:buNone/>
                      </a:pPr>
                      <a:r>
                        <a:rPr lang="en-GB" sz="1000" b="1" cap="none" spc="0">
                          <a:solidFill>
                            <a:srgbClr val="B2B2B2"/>
                          </a:solidFill>
                        </a:rPr>
                        <a:t>~Shikhar Srivastava</a:t>
                      </a:r>
                    </a:p>
                    <a:p>
                      <a:pPr marL="0" lvl="0" indent="0" algn="ctr">
                        <a:spcBef>
                          <a:spcPts val="0"/>
                        </a:spcBef>
                        <a:spcAft>
                          <a:spcPts val="0"/>
                        </a:spcAft>
                        <a:buNone/>
                      </a:pPr>
                      <a:r>
                        <a:rPr lang="en-GB" sz="1000" b="1" cap="none" spc="0">
                          <a:solidFill>
                            <a:srgbClr val="B2B2B2"/>
                          </a:solidFill>
                        </a:rPr>
                        <a:t>~Ayushi </a:t>
                      </a:r>
                      <a:r>
                        <a:rPr lang="en-GB" sz="1000" b="1" cap="none" spc="0" err="1">
                          <a:solidFill>
                            <a:srgbClr val="B2B2B2"/>
                          </a:solidFill>
                        </a:rPr>
                        <a:t>Jaimani</a:t>
                      </a:r>
                      <a:r>
                        <a:rPr lang="en-GB" sz="1000" b="1" cap="none" spc="0">
                          <a:solidFill>
                            <a:srgbClr val="B2B2B2"/>
                          </a:solidFill>
                        </a:rPr>
                        <a:t>      </a:t>
                      </a:r>
                    </a:p>
                    <a:p>
                      <a:pPr marL="0" lvl="0" indent="0" algn="ctr">
                        <a:spcBef>
                          <a:spcPts val="0"/>
                        </a:spcBef>
                        <a:spcAft>
                          <a:spcPts val="0"/>
                        </a:spcAft>
                        <a:buNone/>
                      </a:pPr>
                      <a:r>
                        <a:rPr lang="en-GB" sz="1000" b="1" cap="none" spc="0">
                          <a:solidFill>
                            <a:srgbClr val="B2B2B2"/>
                          </a:solidFill>
                        </a:rPr>
                        <a:t>~</a:t>
                      </a:r>
                      <a:r>
                        <a:rPr lang="en-GB" sz="1000" b="1" cap="none" spc="0" err="1">
                          <a:solidFill>
                            <a:srgbClr val="B2B2B2"/>
                          </a:solidFill>
                        </a:rPr>
                        <a:t>Anutej</a:t>
                      </a:r>
                      <a:r>
                        <a:rPr lang="en-GB" sz="1000" b="1" cap="none" spc="0">
                          <a:solidFill>
                            <a:srgbClr val="B2B2B2"/>
                          </a:solidFill>
                        </a:rPr>
                        <a:t> </a:t>
                      </a:r>
                      <a:r>
                        <a:rPr lang="en-GB" sz="1000" b="1" cap="none" spc="0" err="1">
                          <a:solidFill>
                            <a:srgbClr val="B2B2B2"/>
                          </a:solidFill>
                        </a:rPr>
                        <a:t>Kardele</a:t>
                      </a:r>
                      <a:r>
                        <a:rPr lang="en-GB" sz="1000" b="1" cap="none" spc="0">
                          <a:solidFill>
                            <a:srgbClr val="B2B2B2"/>
                          </a:solidFill>
                        </a:rPr>
                        <a:t>      </a:t>
                      </a:r>
                    </a:p>
                    <a:p>
                      <a:pPr marL="0" lvl="0" indent="0" algn="ctr">
                        <a:spcBef>
                          <a:spcPts val="0"/>
                        </a:spcBef>
                        <a:spcAft>
                          <a:spcPts val="0"/>
                        </a:spcAft>
                        <a:buNone/>
                      </a:pPr>
                      <a:endParaRPr lang="en-GB" sz="1000" b="1" cap="none" spc="0">
                        <a:solidFill>
                          <a:srgbClr val="B2B2B2"/>
                        </a:solidFill>
                      </a:endParaRPr>
                    </a:p>
                  </a:txBody>
                  <a:tcPr marL="69868" marR="69868" marT="75572" marB="6986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5"/>
        <p:cNvGrpSpPr/>
        <p:nvPr/>
      </p:nvGrpSpPr>
      <p:grpSpPr>
        <a:xfrm>
          <a:off x="0" y="0"/>
          <a:ext cx="0" cy="0"/>
          <a:chOff x="0" y="0"/>
          <a:chExt cx="0" cy="0"/>
        </a:xfrm>
      </p:grpSpPr>
      <p:sp>
        <p:nvSpPr>
          <p:cNvPr id="252" name="Rectangle 12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128">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4801" cy="224820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7" name="Freeform: Shape 256">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24801" cy="22481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9" name="Freeform: Shape 258">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564" y="2673455"/>
            <a:ext cx="2574436" cy="2470045"/>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Freeform: Shape 260">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564" y="2673455"/>
            <a:ext cx="2574436" cy="2470045"/>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Rectangle 262">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789" y="614584"/>
            <a:ext cx="5223514" cy="405184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789" y="614584"/>
            <a:ext cx="5223514" cy="405184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0243" y="545826"/>
            <a:ext cx="5223514" cy="405184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Google Shape;246;ga1c41d6ce7_6_19"/>
          <p:cNvSpPr txBox="1">
            <a:spLocks noGrp="1"/>
          </p:cNvSpPr>
          <p:nvPr>
            <p:ph type="title"/>
          </p:nvPr>
        </p:nvSpPr>
        <p:spPr>
          <a:xfrm>
            <a:off x="2166532" y="655107"/>
            <a:ext cx="4813854" cy="3906170"/>
          </a:xfrm>
          <a:prstGeom prst="rect">
            <a:avLst/>
          </a:prstGeom>
        </p:spPr>
        <p:txBody>
          <a:bodyPr spcFirstLastPara="1" vert="horz" lIns="91440" tIns="45720" rIns="91440" bIns="45720" rtlCol="0" anchor="b" anchorCtr="0">
            <a:noAutofit/>
          </a:bodyPr>
          <a:lstStyle/>
          <a:p>
            <a:pPr marL="0" lvl="0" indent="0" algn="ctr">
              <a:spcAft>
                <a:spcPts val="0"/>
              </a:spcAft>
            </a:pPr>
            <a:r>
              <a:rPr lang="en-US" sz="1300" kern="1200">
                <a:solidFill>
                  <a:schemeClr val="bg1"/>
                </a:solidFill>
                <a:latin typeface="+mj-lt"/>
                <a:ea typeface="+mj-ea"/>
                <a:cs typeface="+mj-cs"/>
              </a:rPr>
              <a:t>Reference</a:t>
            </a:r>
            <a:endParaRPr lang="en-US" sz="1300" kern="1200">
              <a:solidFill>
                <a:schemeClr val="bg1"/>
              </a:solidFill>
              <a:latin typeface="+mj-lt"/>
              <a:cs typeface="Calibri Light"/>
            </a:endParaRPr>
          </a:p>
          <a:p>
            <a:pPr marL="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3">
                  <a:extLst>
                    <a:ext uri="{A12FA001-AC4F-418D-AE19-62706E023703}">
                      <ahyp:hlinkClr xmlns:ahyp="http://schemas.microsoft.com/office/drawing/2018/hyperlinkcolor" val="tx"/>
                    </a:ext>
                  </a:extLst>
                </a:hlinkClick>
              </a:rPr>
              <a:t>https://circuitdigest.com/microcontroller-projects/iot-based-patient-monitoring-system-using-esp8266-and-arduino</a:t>
            </a:r>
            <a:endParaRPr lang="en-US" sz="1300" kern="1200">
              <a:solidFill>
                <a:schemeClr val="bg1"/>
              </a:solidFill>
              <a:latin typeface="+mj-lt"/>
              <a:cs typeface="Calibri Light"/>
            </a:endParaRPr>
          </a:p>
          <a:p>
            <a:pPr marL="45720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4">
                  <a:extLst>
                    <a:ext uri="{A12FA001-AC4F-418D-AE19-62706E023703}">
                      <ahyp:hlinkClr xmlns:ahyp="http://schemas.microsoft.com/office/drawing/2018/hyperlinkcolor" val="tx"/>
                    </a:ext>
                  </a:extLst>
                </a:hlinkClick>
              </a:rPr>
              <a:t>https://blog.asksensors.com/iot-cloud-based-gps-tracking-esp32-gps-neo-6m-module/#:~:text=Connect%20the%20GPS%20ground%20pin,computer%20through%20a%20USB%20cable</a:t>
            </a:r>
            <a:r>
              <a:rPr lang="en-US" sz="1300" kern="1200">
                <a:solidFill>
                  <a:schemeClr val="bg1"/>
                </a:solidFill>
                <a:latin typeface="+mj-lt"/>
                <a:ea typeface="+mj-ea"/>
                <a:cs typeface="+mj-cs"/>
              </a:rPr>
              <a:t>.</a:t>
            </a:r>
            <a:endParaRPr lang="en-US" sz="1300" kern="1200">
              <a:solidFill>
                <a:schemeClr val="bg1"/>
              </a:solidFill>
              <a:latin typeface="+mj-lt"/>
              <a:cs typeface="Calibri Light"/>
            </a:endParaRPr>
          </a:p>
          <a:p>
            <a:pPr marL="45720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5">
                  <a:extLst>
                    <a:ext uri="{A12FA001-AC4F-418D-AE19-62706E023703}">
                      <ahyp:hlinkClr xmlns:ahyp="http://schemas.microsoft.com/office/drawing/2018/hyperlinkcolor" val="tx"/>
                    </a:ext>
                  </a:extLst>
                </a:hlinkClick>
              </a:rPr>
              <a:t>https://www.eso.org/public/outreach/eduoff/seaspace/docs/navigation/navgps/navgps-1.html#:~:text=It%20has%20several%20components%2C%20each,geographical%20position%20of%20the%20user</a:t>
            </a:r>
            <a:r>
              <a:rPr lang="en-US" sz="1300" kern="1200">
                <a:solidFill>
                  <a:schemeClr val="bg1"/>
                </a:solidFill>
                <a:latin typeface="+mj-lt"/>
                <a:ea typeface="+mj-ea"/>
                <a:cs typeface="+mj-cs"/>
              </a:rPr>
              <a:t>.</a:t>
            </a:r>
            <a:endParaRPr lang="en-US" sz="1300" kern="1200">
              <a:solidFill>
                <a:schemeClr val="bg1"/>
              </a:solidFill>
              <a:latin typeface="+mj-lt"/>
              <a:cs typeface="Calibri Light"/>
            </a:endParaRPr>
          </a:p>
          <a:p>
            <a:pPr marL="45720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6">
                  <a:extLst>
                    <a:ext uri="{A12FA001-AC4F-418D-AE19-62706E023703}">
                      <ahyp:hlinkClr xmlns:ahyp="http://schemas.microsoft.com/office/drawing/2018/hyperlinkcolor" val="tx"/>
                    </a:ext>
                  </a:extLst>
                </a:hlinkClick>
              </a:rPr>
              <a:t>https://www.hackster.io/gatoninja236/esp32-fall-detector-b8ec6f</a:t>
            </a:r>
            <a:endParaRPr lang="en-US" sz="1300" kern="1200">
              <a:solidFill>
                <a:schemeClr val="bg1"/>
              </a:solidFill>
              <a:latin typeface="+mj-lt"/>
              <a:cs typeface="Calibri Light"/>
            </a:endParaRPr>
          </a:p>
          <a:p>
            <a:pPr marL="45720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3">
                  <a:extLst>
                    <a:ext uri="{A12FA001-AC4F-418D-AE19-62706E023703}">
                      <ahyp:hlinkClr xmlns:ahyp="http://schemas.microsoft.com/office/drawing/2018/hyperlinkcolor" val="tx"/>
                    </a:ext>
                  </a:extLst>
                </a:hlinkClick>
              </a:rPr>
              <a:t>https://circuitdigest.com/microcontroller-projects/iot-based-patient-monitoring-system-using-esp8266-and-arduino</a:t>
            </a:r>
            <a:endParaRPr lang="en-US" sz="1300" kern="1200">
              <a:solidFill>
                <a:schemeClr val="bg1"/>
              </a:solidFill>
              <a:latin typeface="+mj-lt"/>
              <a:cs typeface="Calibri Light"/>
            </a:endParaRPr>
          </a:p>
          <a:p>
            <a:pPr marL="457200" lvl="0" indent="0" algn="ctr">
              <a:spcAft>
                <a:spcPts val="0"/>
              </a:spcAft>
            </a:pPr>
            <a:endParaRPr lang="en-US" sz="1300" kern="1200">
              <a:solidFill>
                <a:schemeClr val="bg1"/>
              </a:solidFill>
              <a:latin typeface="+mj-lt"/>
              <a:cs typeface="Calibri Light"/>
            </a:endParaRPr>
          </a:p>
          <a:p>
            <a:pPr marL="457200" lvl="0" indent="-342900" algn="ctr">
              <a:spcAft>
                <a:spcPts val="0"/>
              </a:spcAft>
              <a:buClr>
                <a:srgbClr val="000000"/>
              </a:buClr>
              <a:buSzPts val="1800"/>
            </a:pPr>
            <a:r>
              <a:rPr lang="en-US" sz="1300" u="sng" kern="1200">
                <a:solidFill>
                  <a:schemeClr val="bg1"/>
                </a:solidFill>
                <a:latin typeface="+mj-lt"/>
                <a:ea typeface="+mj-ea"/>
                <a:cs typeface="+mj-cs"/>
                <a:hlinkClick r:id="rId7">
                  <a:extLst>
                    <a:ext uri="{A12FA001-AC4F-418D-AE19-62706E023703}">
                      <ahyp:hlinkClr xmlns:ahyp="http://schemas.microsoft.com/office/drawing/2018/hyperlinkcolor" val="tx"/>
                    </a:ext>
                  </a:extLst>
                </a:hlinkClick>
              </a:rPr>
              <a:t>https://appuals.com/how-to-make-smart-home-automation-system-using-esp32-module/</a:t>
            </a:r>
            <a:endParaRPr lang="en-US" sz="1300" kern="1200">
              <a:solidFill>
                <a:schemeClr val="bg1"/>
              </a:solidFill>
              <a:latin typeface="+mj-lt"/>
              <a:cs typeface="Calibri Light"/>
            </a:endParaRPr>
          </a:p>
        </p:txBody>
      </p:sp>
      <p:sp>
        <p:nvSpPr>
          <p:cNvPr id="269" name="Freeform: Shape 26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826"/>
            <a:ext cx="1396390" cy="208335"/>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71"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1494" y="257756"/>
            <a:ext cx="576140" cy="57613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3"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1494" y="257756"/>
            <a:ext cx="576140" cy="57613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5" name="Freeform: Shape 27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5628"/>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77" name="Oval 276">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7855" y="3825207"/>
            <a:ext cx="386946" cy="38694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Oval 27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7855" y="3825207"/>
            <a:ext cx="386946" cy="386946"/>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4490298"/>
            <a:ext cx="790849" cy="352266"/>
            <a:chOff x="9841624" y="4115729"/>
            <a:chExt cx="602169" cy="268223"/>
          </a:xfrm>
          <a:solidFill>
            <a:schemeClr val="bg1"/>
          </a:solidFill>
        </p:grpSpPr>
        <p:sp>
          <p:nvSpPr>
            <p:cNvPr id="282" name="Freeform: Shape 28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9077B-F55E-41BC-9C0F-11FC61569D48}"/>
              </a:ext>
            </a:extLst>
          </p:cNvPr>
          <p:cNvSpPr>
            <a:spLocks noGrp="1"/>
          </p:cNvSpPr>
          <p:nvPr>
            <p:ph type="title"/>
          </p:nvPr>
        </p:nvSpPr>
        <p:spPr>
          <a:xfrm>
            <a:off x="820571" y="638637"/>
            <a:ext cx="3928849" cy="2243562"/>
          </a:xfrm>
        </p:spPr>
        <p:txBody>
          <a:bodyPr vert="horz" lIns="91440" tIns="45720" rIns="91440" bIns="45720" rtlCol="0" anchor="b">
            <a:normAutofit/>
          </a:bodyPr>
          <a:lstStyle/>
          <a:p>
            <a:r>
              <a:rPr lang="en-US" sz="6000" b="1" kern="1200">
                <a:solidFill>
                  <a:schemeClr val="tx1"/>
                </a:solidFill>
                <a:latin typeface="+mj-lt"/>
                <a:ea typeface="+mj-ea"/>
                <a:cs typeface="+mj-cs"/>
              </a:rPr>
              <a:t>THANK YOU</a:t>
            </a:r>
            <a:endParaRPr lang="en-US" sz="6000" kern="1200">
              <a:solidFill>
                <a:schemeClr val="tx1"/>
              </a:solidFill>
              <a:latin typeface="+mj-lt"/>
              <a:ea typeface="+mj-ea"/>
              <a:cs typeface="+mj-cs"/>
            </a:endParaRP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638638"/>
            <a:ext cx="4638605" cy="3866225"/>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5" descr="Accept">
            <a:extLst>
              <a:ext uri="{FF2B5EF4-FFF2-40B4-BE49-F238E27FC236}">
                <a16:creationId xmlns:a16="http://schemas.microsoft.com/office/drawing/2014/main" id="{177A9E2E-7589-444C-835E-94A0FB961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8627" y="1596980"/>
            <a:ext cx="2413000" cy="2413000"/>
          </a:xfrm>
          <a:prstGeom prst="rect">
            <a:avLst/>
          </a:prstGeom>
        </p:spPr>
      </p:pic>
    </p:spTree>
    <p:extLst>
      <p:ext uri="{BB962C8B-B14F-4D97-AF65-F5344CB8AC3E}">
        <p14:creationId xmlns:p14="http://schemas.microsoft.com/office/powerpoint/2010/main" val="70847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pic>
        <p:nvPicPr>
          <p:cNvPr id="117" name="Picture 96">
            <a:extLst>
              <a:ext uri="{FF2B5EF4-FFF2-40B4-BE49-F238E27FC236}">
                <a16:creationId xmlns:a16="http://schemas.microsoft.com/office/drawing/2014/main" id="{3F95A214-2887-4DD0-AC6C-6A38DFE57F5E}"/>
              </a:ext>
            </a:extLst>
          </p:cNvPr>
          <p:cNvPicPr>
            <a:picLocks noChangeAspect="1"/>
          </p:cNvPicPr>
          <p:nvPr/>
        </p:nvPicPr>
        <p:blipFill rotWithShape="1">
          <a:blip r:embed="rId3"/>
          <a:srcRect l="15505" r="3637" b="-6"/>
          <a:stretch/>
        </p:blipFill>
        <p:spPr>
          <a:xfrm>
            <a:off x="20" y="10"/>
            <a:ext cx="4653283" cy="3835898"/>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78" name="Google Shape;78;g9cfbc0465a_0_55"/>
          <p:cNvSpPr txBox="1"/>
          <p:nvPr/>
        </p:nvSpPr>
        <p:spPr>
          <a:xfrm>
            <a:off x="360760" y="245269"/>
            <a:ext cx="3123008" cy="1958578"/>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700" b="1" kern="1200">
                <a:solidFill>
                  <a:schemeClr val="tx1"/>
                </a:solidFill>
                <a:highlight>
                  <a:srgbClr val="FFFFFF"/>
                </a:highlight>
                <a:latin typeface="+mj-lt"/>
                <a:ea typeface="+mj-ea"/>
                <a:cs typeface="+mj-cs"/>
              </a:rPr>
              <a:t>Existing Projects  </a:t>
            </a:r>
          </a:p>
        </p:txBody>
      </p:sp>
      <p:graphicFrame>
        <p:nvGraphicFramePr>
          <p:cNvPr id="95" name="Google Shape;79;g9cfbc0465a_0_55">
            <a:extLst>
              <a:ext uri="{FF2B5EF4-FFF2-40B4-BE49-F238E27FC236}">
                <a16:creationId xmlns:a16="http://schemas.microsoft.com/office/drawing/2014/main" id="{41EDDE27-A3F1-436D-BC0E-53FCDD5B45DB}"/>
              </a:ext>
            </a:extLst>
          </p:cNvPr>
          <p:cNvGraphicFramePr/>
          <p:nvPr>
            <p:extLst>
              <p:ext uri="{D42A27DB-BD31-4B8C-83A1-F6EECF244321}">
                <p14:modId xmlns:p14="http://schemas.microsoft.com/office/powerpoint/2010/main" val="1196097600"/>
              </p:ext>
            </p:extLst>
          </p:nvPr>
        </p:nvGraphicFramePr>
        <p:xfrm>
          <a:off x="4786312" y="1184239"/>
          <a:ext cx="3996927" cy="3448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85" name="Google Shape;85;ga1c41d6ce7_6_44"/>
          <p:cNvPicPr preferRelativeResize="0"/>
          <p:nvPr/>
        </p:nvPicPr>
        <p:blipFill rotWithShape="1">
          <a:blip r:embed="rId3"/>
          <a:srcRect l="3750" t="5778" r="5216" b="13971"/>
          <a:stretch/>
        </p:blipFill>
        <p:spPr>
          <a:xfrm>
            <a:off x="846138" y="1368425"/>
            <a:ext cx="7451725" cy="3262313"/>
          </a:xfrm>
          <a:prstGeom prst="rect">
            <a:avLst/>
          </a:prstGeom>
        </p:spPr>
      </p:pic>
      <p:sp>
        <p:nvSpPr>
          <p:cNvPr id="86" name="Google Shape;86;ga1c41d6ce7_6_44"/>
          <p:cNvSpPr txBox="1"/>
          <p:nvPr/>
        </p:nvSpPr>
        <p:spPr>
          <a:xfrm>
            <a:off x="908483" y="3365211"/>
            <a:ext cx="1373045" cy="340736"/>
          </a:xfrm>
          <a:prstGeom prst="rect">
            <a:avLst/>
          </a:prstGeom>
          <a:solidFill>
            <a:srgbClr val="00000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600"/>
              </a:spcAft>
              <a:buNone/>
            </a:pPr>
            <a:r>
              <a:rPr lang="en-GB" sz="1300">
                <a:solidFill>
                  <a:srgbClr val="FFFFFF"/>
                </a:solidFill>
              </a:rPr>
              <a:t>(This part to be added in future)</a:t>
            </a:r>
            <a:endParaRPr lang="en-US" sz="1300">
              <a:solidFill>
                <a:srgbClr val="FFFFFF"/>
              </a:solidFill>
            </a:endParaRPr>
          </a:p>
        </p:txBody>
      </p:sp>
      <p:sp>
        <p:nvSpPr>
          <p:cNvPr id="84" name="Google Shape;84;ga1c41d6ce7_6_44"/>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r>
              <a:rPr lang="en-US" b="1"/>
              <a:t>Design </a:t>
            </a:r>
            <a:r>
              <a:rPr lang="en-US" b="1" kern="1200">
                <a:latin typeface="+mj-lt"/>
                <a:ea typeface="+mj-ea"/>
                <a:cs typeface="+mj-cs"/>
              </a:rPr>
              <a:t>of the chair</a:t>
            </a:r>
            <a:r>
              <a:rPr lang="en-US" b="1"/>
              <a:t> </a:t>
            </a:r>
            <a:endParaRPr lang="en-US" b="1" kern="1200">
              <a:latin typeface="+mj-lt"/>
              <a:ea typeface="+mj-ea"/>
              <a:cs typeface="+mj-cs"/>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7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8881"/>
            <a:ext cx="9144000" cy="14546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026" name="Picture 2" descr=" Circuit Diagram for IoT Home Automation using Blynk App using ESP3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6286" y="858337"/>
            <a:ext cx="4042277" cy="1712997"/>
          </a:xfrm>
          <a:prstGeom prst="rect">
            <a:avLst/>
          </a:prstGeom>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32852" y="2677861"/>
            <a:ext cx="3974599" cy="404813"/>
          </a:xfrm>
          <a:prstGeom prst="rect">
            <a:avLst/>
          </a:prstGeom>
          <a:solidFill>
            <a:srgbClr val="000000">
              <a:alpha val="50000"/>
            </a:srgbClr>
          </a:solidFill>
          <a:ln>
            <a:noFill/>
          </a:ln>
        </p:spPr>
        <p:txBody>
          <a:bodyPr wrap="square" lIns="91440" tIns="45720" rIns="91440" bIns="45720" rtlCol="0" anchor="ctr">
            <a:noAutofit/>
          </a:bodyPr>
          <a:lstStyle/>
          <a:p>
            <a:pPr algn="ctr">
              <a:spcAft>
                <a:spcPts val="600"/>
              </a:spcAft>
            </a:pPr>
            <a:r>
              <a:rPr lang="en-GB" sz="800">
                <a:solidFill>
                  <a:srgbClr val="FFFFFF"/>
                </a:solidFill>
              </a:rPr>
              <a:t>Circuit diagram of health monitoring, </a:t>
            </a:r>
            <a:r>
              <a:rPr lang="en-GB" sz="800" err="1">
                <a:solidFill>
                  <a:srgbClr val="FFFFFF"/>
                </a:solidFill>
              </a:rPr>
              <a:t>gps</a:t>
            </a:r>
            <a:r>
              <a:rPr lang="en-GB" sz="800">
                <a:solidFill>
                  <a:srgbClr val="FFFFFF"/>
                </a:solidFill>
              </a:rPr>
              <a:t> tracker and fall detection system using </a:t>
            </a:r>
            <a:r>
              <a:rPr lang="en-GB" sz="800" err="1">
                <a:solidFill>
                  <a:srgbClr val="FFFFFF"/>
                </a:solidFill>
              </a:rPr>
              <a:t>nodemcu</a:t>
            </a:r>
            <a:endParaRPr lang="en-IN" sz="800">
              <a:solidFill>
                <a:srgbClr val="FFFFFF"/>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9931" t="29180" r="18138" b="16751"/>
          <a:stretch/>
        </p:blipFill>
        <p:spPr>
          <a:xfrm>
            <a:off x="4651208" y="121403"/>
            <a:ext cx="4153567" cy="2555206"/>
          </a:xfrm>
          <a:prstGeom prst="rect">
            <a:avLst/>
          </a:prstGeom>
        </p:spPr>
      </p:pic>
      <p:sp>
        <p:nvSpPr>
          <p:cNvPr id="5" name="TextBox 4"/>
          <p:cNvSpPr txBox="1"/>
          <p:nvPr/>
        </p:nvSpPr>
        <p:spPr>
          <a:xfrm>
            <a:off x="425116" y="2647783"/>
            <a:ext cx="4040772" cy="404813"/>
          </a:xfrm>
          <a:prstGeom prst="rect">
            <a:avLst/>
          </a:prstGeom>
          <a:solidFill>
            <a:srgbClr val="000000">
              <a:alpha val="50000"/>
            </a:srgbClr>
          </a:solidFill>
          <a:ln>
            <a:noFill/>
          </a:ln>
        </p:spPr>
        <p:txBody>
          <a:bodyPr wrap="square" rtlCol="0" anchor="ctr">
            <a:noAutofit/>
          </a:bodyPr>
          <a:lstStyle/>
          <a:p>
            <a:pPr algn="ctr">
              <a:spcAft>
                <a:spcPts val="600"/>
              </a:spcAft>
            </a:pPr>
            <a:r>
              <a:rPr lang="en-GB" sz="800">
                <a:solidFill>
                  <a:srgbClr val="FFFFFF"/>
                </a:solidFill>
              </a:rPr>
              <a:t>Circuit diagram of home automation using esp32</a:t>
            </a:r>
            <a:endParaRPr lang="en-IN" sz="800">
              <a:solidFill>
                <a:srgbClr val="FFFFFF"/>
              </a:solidFill>
            </a:endParaRPr>
          </a:p>
        </p:txBody>
      </p:sp>
      <p:sp>
        <p:nvSpPr>
          <p:cNvPr id="2" name="Title 1"/>
          <p:cNvSpPr>
            <a:spLocks noGrp="1"/>
          </p:cNvSpPr>
          <p:nvPr>
            <p:ph type="title"/>
          </p:nvPr>
        </p:nvSpPr>
        <p:spPr>
          <a:xfrm>
            <a:off x="1515618" y="3284982"/>
            <a:ext cx="6110478" cy="802386"/>
          </a:xfrm>
          <a:solidFill>
            <a:srgbClr val="FFFFFF"/>
          </a:solidFill>
          <a:ln w="31750" cap="sq">
            <a:solidFill>
              <a:srgbClr val="5E5E52"/>
            </a:solidFill>
            <a:miter lim="800000"/>
          </a:ln>
        </p:spPr>
        <p:txBody>
          <a:bodyPr vert="horz" lIns="91440" tIns="45720" rIns="91440" bIns="45720" rtlCol="0" anchor="ctr">
            <a:normAutofit/>
          </a:bodyPr>
          <a:lstStyle/>
          <a:p>
            <a:pPr algn="ctr"/>
            <a:r>
              <a:rPr lang="en-US" sz="2400" kern="1200">
                <a:solidFill>
                  <a:srgbClr val="262626"/>
                </a:solidFill>
                <a:latin typeface="+mj-lt"/>
                <a:ea typeface="+mj-ea"/>
                <a:cs typeface="+mj-cs"/>
              </a:rPr>
              <a:t>Circuit Diagram</a:t>
            </a:r>
          </a:p>
        </p:txBody>
      </p:sp>
    </p:spTree>
    <p:extLst>
      <p:ext uri="{BB962C8B-B14F-4D97-AF65-F5344CB8AC3E}">
        <p14:creationId xmlns:p14="http://schemas.microsoft.com/office/powerpoint/2010/main" val="2866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5062759" y="1047216"/>
            <a:ext cx="3453416" cy="99417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buClr>
                <a:schemeClr val="dk1"/>
              </a:buClr>
              <a:buSzPts val="1100"/>
            </a:pPr>
            <a:r>
              <a:rPr lang="en-US" sz="3100" b="1"/>
              <a:t>Module 1: Home Automation System</a:t>
            </a:r>
          </a:p>
        </p:txBody>
      </p:sp>
      <p:sp>
        <p:nvSpPr>
          <p:cNvPr id="169" name="Freeform: Shape 168">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50548" cy="2611308"/>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Freeform: Shape 170">
            <a:extLst>
              <a:ext uri="{FF2B5EF4-FFF2-40B4-BE49-F238E27FC236}">
                <a16:creationId xmlns:a16="http://schemas.microsoft.com/office/drawing/2014/main" id="{268CEAA9-EB19-46F9-AFA2-D168C2B83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28375" cy="2489134"/>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Icon, bubble chart&#10;&#10;Description automatically generated">
            <a:extLst>
              <a:ext uri="{FF2B5EF4-FFF2-40B4-BE49-F238E27FC236}">
                <a16:creationId xmlns:a16="http://schemas.microsoft.com/office/drawing/2014/main" id="{63C8A99D-3E6C-441C-9D91-8ACD78C2F7C9}"/>
              </a:ext>
            </a:extLst>
          </p:cNvPr>
          <p:cNvPicPr>
            <a:picLocks noChangeAspect="1"/>
          </p:cNvPicPr>
          <p:nvPr/>
        </p:nvPicPr>
        <p:blipFill>
          <a:blip r:embed="rId3"/>
          <a:stretch>
            <a:fillRect/>
          </a:stretch>
        </p:blipFill>
        <p:spPr>
          <a:xfrm>
            <a:off x="184722" y="227904"/>
            <a:ext cx="2473165" cy="1435076"/>
          </a:xfrm>
          <a:prstGeom prst="rect">
            <a:avLst/>
          </a:prstGeom>
        </p:spPr>
      </p:pic>
      <p:sp>
        <p:nvSpPr>
          <p:cNvPr id="173" name="Oval 172">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1853" y="339749"/>
            <a:ext cx="1481328" cy="148132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id="{B83B7D38-93E6-49F8-8B10-54BCB14D4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5297" y="463193"/>
            <a:ext cx="1234440" cy="1234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5"/>
          <p:cNvPicPr preferRelativeResize="0"/>
          <p:nvPr/>
        </p:nvPicPr>
        <p:blipFill rotWithShape="1">
          <a:blip r:embed="rId4"/>
          <a:srcRect l="24825" t="2719" r="22985" b="7251"/>
          <a:stretch/>
        </p:blipFill>
        <p:spPr>
          <a:xfrm rot="5400000">
            <a:off x="1375292" y="4003988"/>
            <a:ext cx="477066" cy="822960"/>
          </a:xfrm>
          <a:prstGeom prst="rect">
            <a:avLst/>
          </a:prstGeom>
          <a:noFill/>
        </p:spPr>
      </p:pic>
      <p:sp>
        <p:nvSpPr>
          <p:cNvPr id="177" name="Freeform: Shape 176">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30792"/>
            <a:ext cx="2412257" cy="2112708"/>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4FCFB4C2-42E8-4EE8-8B04-23A2DA92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5259"/>
            <a:ext cx="2287790" cy="1991007"/>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CEC043E7-DB4A-440B-942E-FF479DD1015E}"/>
              </a:ext>
            </a:extLst>
          </p:cNvPr>
          <p:cNvPicPr>
            <a:picLocks noChangeAspect="1"/>
          </p:cNvPicPr>
          <p:nvPr/>
        </p:nvPicPr>
        <p:blipFill rotWithShape="1">
          <a:blip r:embed="rId5"/>
          <a:srcRect l="34275" t="-488" r="30137" b="-488"/>
          <a:stretch/>
        </p:blipFill>
        <p:spPr>
          <a:xfrm>
            <a:off x="3821502" y="607121"/>
            <a:ext cx="637936" cy="1017221"/>
          </a:xfrm>
          <a:prstGeom prst="rect">
            <a:avLst/>
          </a:prstGeom>
        </p:spPr>
      </p:pic>
      <p:sp>
        <p:nvSpPr>
          <p:cNvPr id="181" name="Oval 180">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5701" y="2153986"/>
            <a:ext cx="2125980" cy="212598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Oval 182">
            <a:extLst>
              <a:ext uri="{FF2B5EF4-FFF2-40B4-BE49-F238E27FC236}">
                <a16:creationId xmlns:a16="http://schemas.microsoft.com/office/drawing/2014/main" id="{D3714E15-0DC2-4DED-9F2A-CD13C33A1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59145" y="2277430"/>
            <a:ext cx="1879092" cy="18790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5">
            <a:extLst>
              <a:ext uri="{FF2B5EF4-FFF2-40B4-BE49-F238E27FC236}">
                <a16:creationId xmlns:a16="http://schemas.microsoft.com/office/drawing/2014/main" id="{7962CAED-D687-4F9E-A1D2-70A40CC305BA}"/>
              </a:ext>
            </a:extLst>
          </p:cNvPr>
          <p:cNvPicPr>
            <a:picLocks noChangeAspect="1"/>
          </p:cNvPicPr>
          <p:nvPr/>
        </p:nvPicPr>
        <p:blipFill>
          <a:blip r:embed="rId6"/>
          <a:stretch>
            <a:fillRect/>
          </a:stretch>
        </p:blipFill>
        <p:spPr>
          <a:xfrm>
            <a:off x="2967301" y="2682351"/>
            <a:ext cx="1317581" cy="1155367"/>
          </a:xfrm>
          <a:prstGeom prst="rect">
            <a:avLst/>
          </a:prstGeom>
        </p:spPr>
      </p:pic>
      <p:sp>
        <p:nvSpPr>
          <p:cNvPr id="92" name="Google Shape;92;p5"/>
          <p:cNvSpPr txBox="1">
            <a:spLocks noGrp="1"/>
          </p:cNvSpPr>
          <p:nvPr>
            <p:ph type="body" idx="1"/>
          </p:nvPr>
        </p:nvSpPr>
        <p:spPr>
          <a:xfrm>
            <a:off x="5062759" y="2153986"/>
            <a:ext cx="3407225" cy="2386263"/>
          </a:xfrm>
          <a:prstGeom prst="rect">
            <a:avLst/>
          </a:prstGeom>
        </p:spPr>
        <p:txBody>
          <a:bodyPr spcFirstLastPara="1" vert="horz" lIns="91440" tIns="45720" rIns="91440" bIns="45720" rtlCol="0" anchor="t" anchorCtr="0">
            <a:normAutofit/>
          </a:bodyPr>
          <a:lstStyle/>
          <a:p>
            <a:pPr marL="0" lvl="0" indent="-228600">
              <a:lnSpc>
                <a:spcPct val="90000"/>
              </a:lnSpc>
              <a:spcBef>
                <a:spcPts val="0"/>
              </a:spcBef>
              <a:spcAft>
                <a:spcPts val="600"/>
              </a:spcAft>
              <a:buFont typeface="Arial" panose="020B0604020202020204" pitchFamily="34" charset="0"/>
              <a:buChar char="•"/>
            </a:pPr>
            <a:r>
              <a:rPr lang="en-US" sz="900" b="1"/>
              <a:t>Purpose:</a:t>
            </a:r>
            <a:endParaRPr lang="en-US" sz="900"/>
          </a:p>
          <a:p>
            <a:pPr marL="457200" lvl="0" indent="-228600">
              <a:lnSpc>
                <a:spcPct val="90000"/>
              </a:lnSpc>
              <a:spcBef>
                <a:spcPts val="0"/>
              </a:spcBef>
              <a:spcAft>
                <a:spcPts val="600"/>
              </a:spcAft>
              <a:buClr>
                <a:schemeClr val="dk1"/>
              </a:buClr>
              <a:buSzPts val="1400"/>
              <a:buFont typeface="Arial" panose="020B0604020202020204" pitchFamily="34" charset="0"/>
              <a:buChar char="•"/>
            </a:pPr>
            <a:r>
              <a:rPr lang="en-US" sz="900"/>
              <a:t>Smart Home Systems is a concept in which all the electrical appliances or the devices are controlled using a single remote control(mobile application) and smart voice.</a:t>
            </a:r>
          </a:p>
          <a:p>
            <a:pPr indent="-228600">
              <a:lnSpc>
                <a:spcPct val="90000"/>
              </a:lnSpc>
              <a:spcAft>
                <a:spcPts val="600"/>
              </a:spcAft>
              <a:buClr>
                <a:schemeClr val="dk1"/>
              </a:buClr>
              <a:buSzPts val="1400"/>
              <a:buFont typeface="Arial" panose="020B0604020202020204" pitchFamily="34" charset="0"/>
              <a:buChar char="•"/>
            </a:pPr>
            <a:r>
              <a:rPr lang="en-US" sz="900"/>
              <a:t>We are going to connect some of the home’s electrical appliances to the Relay module and control it through ESP32 Microcontroller. </a:t>
            </a:r>
          </a:p>
          <a:p>
            <a:pPr marL="0" indent="-228600">
              <a:lnSpc>
                <a:spcPct val="90000"/>
              </a:lnSpc>
              <a:spcAft>
                <a:spcPts val="600"/>
              </a:spcAft>
              <a:buClr>
                <a:srgbClr val="000000"/>
              </a:buClr>
              <a:buSzPts val="1400"/>
              <a:buFont typeface="Arial" panose="020B0604020202020204" pitchFamily="34" charset="0"/>
              <a:buChar char="•"/>
            </a:pPr>
            <a:r>
              <a:rPr lang="en-US" sz="900" b="1"/>
              <a:t>Components Required:</a:t>
            </a:r>
          </a:p>
          <a:p>
            <a:pPr marL="514350" indent="-228600">
              <a:lnSpc>
                <a:spcPct val="90000"/>
              </a:lnSpc>
              <a:spcAft>
                <a:spcPts val="600"/>
              </a:spcAft>
              <a:buSzPts val="1400"/>
              <a:buFont typeface="Arial" panose="020B0604020202020204" pitchFamily="34" charset="0"/>
              <a:buChar char="•"/>
            </a:pPr>
            <a:r>
              <a:rPr lang="en-US" sz="900"/>
              <a:t>ESP32</a:t>
            </a:r>
            <a:endParaRPr lang="en-US" sz="900" b="1"/>
          </a:p>
          <a:p>
            <a:pPr marL="514350" indent="-228600">
              <a:lnSpc>
                <a:spcPct val="90000"/>
              </a:lnSpc>
              <a:spcAft>
                <a:spcPts val="600"/>
              </a:spcAft>
              <a:buSzPts val="1400"/>
              <a:buFont typeface="Arial" panose="020B0604020202020204" pitchFamily="34" charset="0"/>
              <a:buChar char="•"/>
            </a:pPr>
            <a:r>
              <a:rPr lang="en-US" sz="900"/>
              <a:t>Relay</a:t>
            </a:r>
          </a:p>
          <a:p>
            <a:pPr marL="514350" indent="-228600">
              <a:lnSpc>
                <a:spcPct val="90000"/>
              </a:lnSpc>
              <a:spcAft>
                <a:spcPts val="600"/>
              </a:spcAft>
              <a:buSzPts val="1400"/>
              <a:buFont typeface="Arial" panose="020B0604020202020204" pitchFamily="34" charset="0"/>
              <a:buChar char="•"/>
            </a:pPr>
            <a:r>
              <a:rPr lang="en-US" sz="900"/>
              <a:t>Breadboard</a:t>
            </a:r>
          </a:p>
          <a:p>
            <a:pPr marL="514350" indent="-228600">
              <a:lnSpc>
                <a:spcPct val="90000"/>
              </a:lnSpc>
              <a:spcAft>
                <a:spcPts val="600"/>
              </a:spcAft>
              <a:buSzPts val="1400"/>
              <a:buFont typeface="Arial" panose="020B0604020202020204" pitchFamily="34" charset="0"/>
              <a:buChar char="•"/>
            </a:pPr>
            <a:r>
              <a:rPr lang="en-US" sz="900"/>
              <a:t>Connecting Wires</a:t>
            </a:r>
          </a:p>
        </p:txBody>
      </p:sp>
      <p:sp>
        <p:nvSpPr>
          <p:cNvPr id="97" name="Google Shape;97;p5"/>
          <p:cNvSpPr txBox="1"/>
          <p:nvPr/>
        </p:nvSpPr>
        <p:spPr>
          <a:xfrm>
            <a:off x="7043150" y="4611050"/>
            <a:ext cx="1844100" cy="3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endParaRPr lang="en-GB"/>
          </a:p>
        </p:txBody>
      </p:sp>
      <p:pic>
        <p:nvPicPr>
          <p:cNvPr id="8" name="Picture 8">
            <a:extLst>
              <a:ext uri="{FF2B5EF4-FFF2-40B4-BE49-F238E27FC236}">
                <a16:creationId xmlns:a16="http://schemas.microsoft.com/office/drawing/2014/main" id="{B35CB669-B390-4454-BC2C-5CDACD2150F1}"/>
              </a:ext>
            </a:extLst>
          </p:cNvPr>
          <p:cNvPicPr>
            <a:picLocks noChangeAspect="1"/>
          </p:cNvPicPr>
          <p:nvPr/>
        </p:nvPicPr>
        <p:blipFill>
          <a:blip r:embed="rId7"/>
          <a:stretch>
            <a:fillRect/>
          </a:stretch>
        </p:blipFill>
        <p:spPr>
          <a:xfrm>
            <a:off x="-1565" y="3833513"/>
            <a:ext cx="2116899" cy="106205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Google Shape;136;g9cfbc0465a_0_20"/>
          <p:cNvSpPr txBox="1"/>
          <p:nvPr/>
        </p:nvSpPr>
        <p:spPr>
          <a:xfrm>
            <a:off x="506549" y="224202"/>
            <a:ext cx="2635813" cy="467640"/>
          </a:xfrm>
          <a:prstGeom prst="rect">
            <a:avLst/>
          </a:prstGeom>
          <a:solidFill>
            <a:srgbClr val="FFC000"/>
          </a:solidFill>
        </p:spPr>
        <p:txBody>
          <a:bodyPr spcFirstLastPara="1" vert="horz" lIns="91440" tIns="45720" rIns="91440" bIns="45720" rtlCol="0" anchor="t" anchorCtr="0">
            <a:noAutofit/>
          </a:bodyPr>
          <a:lstStyle/>
          <a:p>
            <a:pPr marL="0" lvl="0" indent="0">
              <a:lnSpc>
                <a:spcPct val="90000"/>
              </a:lnSpc>
              <a:spcBef>
                <a:spcPct val="0"/>
              </a:spcBef>
              <a:spcAft>
                <a:spcPts val="600"/>
              </a:spcAft>
            </a:pPr>
            <a:r>
              <a:rPr lang="en-US" sz="3200" b="1" kern="1200">
                <a:solidFill>
                  <a:schemeClr val="tx1"/>
                </a:solidFill>
                <a:latin typeface="+mj-lt"/>
                <a:ea typeface="+mj-ea"/>
                <a:cs typeface="Calibri Light"/>
              </a:rPr>
              <a:t>Association:</a:t>
            </a:r>
          </a:p>
        </p:txBody>
      </p:sp>
      <p:grpSp>
        <p:nvGrpSpPr>
          <p:cNvPr id="80" name="Group 7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81" name="Rectangle 8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577BFA-149C-4400-AB97-2DBFAAB20095}"/>
              </a:ext>
            </a:extLst>
          </p:cNvPr>
          <p:cNvSpPr txBox="1"/>
          <p:nvPr/>
        </p:nvSpPr>
        <p:spPr>
          <a:xfrm>
            <a:off x="4351229" y="33898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t>Flowchart:</a:t>
            </a:r>
          </a:p>
        </p:txBody>
      </p:sp>
      <p:pic>
        <p:nvPicPr>
          <p:cNvPr id="3" name="Picture 3" descr="Diagram&#10;&#10;Description automatically generated">
            <a:extLst>
              <a:ext uri="{FF2B5EF4-FFF2-40B4-BE49-F238E27FC236}">
                <a16:creationId xmlns:a16="http://schemas.microsoft.com/office/drawing/2014/main" id="{21B793A7-D059-4C69-BE4A-6AA9628E41D7}"/>
              </a:ext>
            </a:extLst>
          </p:cNvPr>
          <p:cNvPicPr>
            <a:picLocks noChangeAspect="1"/>
          </p:cNvPicPr>
          <p:nvPr/>
        </p:nvPicPr>
        <p:blipFill>
          <a:blip r:embed="rId3"/>
          <a:stretch>
            <a:fillRect/>
          </a:stretch>
        </p:blipFill>
        <p:spPr>
          <a:xfrm>
            <a:off x="5722568" y="762718"/>
            <a:ext cx="2552700" cy="3743325"/>
          </a:xfrm>
          <a:prstGeom prst="rect">
            <a:avLst/>
          </a:prstGeom>
        </p:spPr>
      </p:pic>
      <p:sp>
        <p:nvSpPr>
          <p:cNvPr id="4" name="TextBox 3">
            <a:extLst>
              <a:ext uri="{FF2B5EF4-FFF2-40B4-BE49-F238E27FC236}">
                <a16:creationId xmlns:a16="http://schemas.microsoft.com/office/drawing/2014/main" id="{E8D5C1B2-17E3-48F3-A406-4C20D2626E67}"/>
              </a:ext>
            </a:extLst>
          </p:cNvPr>
          <p:cNvSpPr txBox="1"/>
          <p:nvPr/>
        </p:nvSpPr>
        <p:spPr>
          <a:xfrm>
            <a:off x="683820" y="956425"/>
            <a:ext cx="292651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In the above block diagram, the flow of this project is shown. The relays are connected to the home’s electrical appliances or devices. A mobile application will send an On or OFF command to the database. This cloud is connected to the ESP32 microcontroller board through </a:t>
            </a:r>
            <a:r>
              <a:rPr lang="en-US" sz="1200" err="1"/>
              <a:t>WiFi</a:t>
            </a:r>
            <a:r>
              <a:rPr lang="en-US" sz="1200"/>
              <a:t>. To Switch the electronic device on, we will send a “1” in the database and to switch it off we will send a “0” in the database. This command will then be fetched by the microcontroller because it is also connected to the database. Based on this 0 or 1, the microcontroller will switch the relay module on or off which will ultimately result in the switching of the electrical appliances.</a:t>
            </a:r>
          </a:p>
          <a:p>
            <a:pPr algn="l"/>
            <a:endParaRPr lang="en-US" sz="1200"/>
          </a:p>
        </p:txBody>
      </p:sp>
    </p:spTree>
    <p:extLst>
      <p:ext uri="{BB962C8B-B14F-4D97-AF65-F5344CB8AC3E}">
        <p14:creationId xmlns:p14="http://schemas.microsoft.com/office/powerpoint/2010/main" val="252307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5062759" y="745292"/>
            <a:ext cx="3453416" cy="994173"/>
          </a:xfrm>
          <a:prstGeom prst="rect">
            <a:avLst/>
          </a:prstGeom>
        </p:spPr>
        <p:txBody>
          <a:bodyPr spcFirstLastPara="1" vert="horz" lIns="91440" tIns="45720" rIns="91440" bIns="45720" rtlCol="0" anchor="ctr" anchorCtr="0">
            <a:normAutofit/>
          </a:bodyPr>
          <a:lstStyle/>
          <a:p>
            <a:pPr>
              <a:lnSpc>
                <a:spcPct val="90000"/>
              </a:lnSpc>
              <a:spcBef>
                <a:spcPct val="0"/>
              </a:spcBef>
              <a:buClr>
                <a:schemeClr val="dk1"/>
              </a:buClr>
              <a:buSzPts val="1100"/>
            </a:pPr>
            <a:r>
              <a:rPr lang="en-US" sz="3100" b="1"/>
              <a:t>Module 2: Fall Detection System</a:t>
            </a:r>
            <a:endParaRPr lang="en-US" sz="3100" b="1">
              <a:cs typeface="Calibri Light"/>
            </a:endParaRPr>
          </a:p>
        </p:txBody>
      </p:sp>
      <p:sp>
        <p:nvSpPr>
          <p:cNvPr id="150" name="Freeform: Shape 149">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50548" cy="2611308"/>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268CEAA9-EB19-46F9-AFA2-D168C2B83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28375" cy="2489134"/>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1853" y="339749"/>
            <a:ext cx="1481328" cy="148132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B83B7D38-93E6-49F8-8B10-54BCB14D4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5297" y="463193"/>
            <a:ext cx="1234440" cy="1234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30792"/>
            <a:ext cx="2412257" cy="2112708"/>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4FCFB4C2-42E8-4EE8-8B04-23A2DA92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5259"/>
            <a:ext cx="2287790" cy="1991007"/>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5701" y="2153986"/>
            <a:ext cx="2125980" cy="212598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Oval 163">
            <a:extLst>
              <a:ext uri="{FF2B5EF4-FFF2-40B4-BE49-F238E27FC236}">
                <a16:creationId xmlns:a16="http://schemas.microsoft.com/office/drawing/2014/main" id="{D3714E15-0DC2-4DED-9F2A-CD13C33A1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59145" y="2277430"/>
            <a:ext cx="1879092" cy="18790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Google Shape;97;p5"/>
          <p:cNvSpPr txBox="1"/>
          <p:nvPr/>
        </p:nvSpPr>
        <p:spPr>
          <a:xfrm>
            <a:off x="7043150" y="4611050"/>
            <a:ext cx="1844100" cy="3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endParaRPr lang="en-GB"/>
          </a:p>
        </p:txBody>
      </p:sp>
      <p:pic>
        <p:nvPicPr>
          <p:cNvPr id="2" name="Picture 2" descr="A picture containing text&#10;&#10;Description automatically generated">
            <a:extLst>
              <a:ext uri="{FF2B5EF4-FFF2-40B4-BE49-F238E27FC236}">
                <a16:creationId xmlns:a16="http://schemas.microsoft.com/office/drawing/2014/main" id="{BD9AADB5-D8FC-4E5A-A814-B488DA9A0767}"/>
              </a:ext>
            </a:extLst>
          </p:cNvPr>
          <p:cNvPicPr>
            <a:picLocks noChangeAspect="1"/>
          </p:cNvPicPr>
          <p:nvPr/>
        </p:nvPicPr>
        <p:blipFill rotWithShape="1">
          <a:blip r:embed="rId3"/>
          <a:srcRect l="16470" t="6663" r="17647" b="7480"/>
          <a:stretch/>
        </p:blipFill>
        <p:spPr>
          <a:xfrm>
            <a:off x="375249" y="3388278"/>
            <a:ext cx="1225008" cy="1621986"/>
          </a:xfrm>
          <a:prstGeom prst="rect">
            <a:avLst/>
          </a:prstGeom>
          <a:ln>
            <a:noFill/>
          </a:ln>
          <a:effectLst>
            <a:outerShdw blurRad="292100" dist="139700" dir="2700000" algn="tl" rotWithShape="0">
              <a:srgbClr val="333333">
                <a:alpha val="65000"/>
              </a:srgbClr>
            </a:outerShdw>
          </a:effectLst>
        </p:spPr>
      </p:pic>
      <p:pic>
        <p:nvPicPr>
          <p:cNvPr id="3" name="Picture 4" descr="A picture containing electronics&#10;&#10;Description automatically generated">
            <a:extLst>
              <a:ext uri="{FF2B5EF4-FFF2-40B4-BE49-F238E27FC236}">
                <a16:creationId xmlns:a16="http://schemas.microsoft.com/office/drawing/2014/main" id="{D4D9E1AF-6660-4560-AC95-3F661F81A5C6}"/>
              </a:ext>
            </a:extLst>
          </p:cNvPr>
          <p:cNvPicPr>
            <a:picLocks noChangeAspect="1"/>
          </p:cNvPicPr>
          <p:nvPr/>
        </p:nvPicPr>
        <p:blipFill rotWithShape="1">
          <a:blip r:embed="rId4"/>
          <a:srcRect l="7302" t="22847" r="2745" b="7874"/>
          <a:stretch/>
        </p:blipFill>
        <p:spPr>
          <a:xfrm>
            <a:off x="2678732" y="2418956"/>
            <a:ext cx="1896080" cy="1469156"/>
          </a:xfrm>
          <a:prstGeom prst="ellipse">
            <a:avLst/>
          </a:prstGeom>
          <a:ln>
            <a:noFill/>
          </a:ln>
          <a:effectLst>
            <a:softEdge rad="112500"/>
          </a:effectLst>
        </p:spPr>
      </p:pic>
      <p:pic>
        <p:nvPicPr>
          <p:cNvPr id="5" name="Picture 7" descr="A picture containing text, electronics, circuit&#10;&#10;Description automatically generated">
            <a:extLst>
              <a:ext uri="{FF2B5EF4-FFF2-40B4-BE49-F238E27FC236}">
                <a16:creationId xmlns:a16="http://schemas.microsoft.com/office/drawing/2014/main" id="{9971A9CB-F2B9-47F7-8D0C-4F8EDC787188}"/>
              </a:ext>
            </a:extLst>
          </p:cNvPr>
          <p:cNvPicPr>
            <a:picLocks noChangeAspect="1"/>
          </p:cNvPicPr>
          <p:nvPr/>
        </p:nvPicPr>
        <p:blipFill>
          <a:blip r:embed="rId5"/>
          <a:stretch>
            <a:fillRect/>
          </a:stretch>
        </p:blipFill>
        <p:spPr>
          <a:xfrm>
            <a:off x="3502325" y="466905"/>
            <a:ext cx="1287493" cy="1287493"/>
          </a:xfrm>
          <a:prstGeom prst="ellipse">
            <a:avLst/>
          </a:prstGeom>
          <a:ln>
            <a:noFill/>
          </a:ln>
          <a:effectLst>
            <a:softEdge rad="112500"/>
          </a:effectLst>
        </p:spPr>
      </p:pic>
      <p:sp>
        <p:nvSpPr>
          <p:cNvPr id="10" name="Google Shape;127;g9cfbc0465a_0_0">
            <a:extLst>
              <a:ext uri="{FF2B5EF4-FFF2-40B4-BE49-F238E27FC236}">
                <a16:creationId xmlns:a16="http://schemas.microsoft.com/office/drawing/2014/main" id="{DC8AC5D8-9E67-4651-87FE-C127E17F57D5}"/>
              </a:ext>
            </a:extLst>
          </p:cNvPr>
          <p:cNvSpPr txBox="1">
            <a:spLocks/>
          </p:cNvSpPr>
          <p:nvPr/>
        </p:nvSpPr>
        <p:spPr>
          <a:xfrm>
            <a:off x="4834236" y="1858634"/>
            <a:ext cx="3894844" cy="3273247"/>
          </a:xfrm>
          <a:prstGeom prst="rect">
            <a:avLst/>
          </a:prstGeom>
          <a:noFill/>
          <a:ln>
            <a:noFill/>
          </a:ln>
        </p:spPr>
        <p:txBody>
          <a:bodyPr spcFirstLastPara="1" vert="horz" wrap="square" lIns="91440" tIns="45720" rIns="91440" bIns="45720" rtlCol="0" anchor="ctr" anchorCtr="0">
            <a:normAutofit fontScale="85000" lnSpcReduction="10000"/>
          </a:bodyPr>
          <a:lstStyle>
            <a:lvl1pPr marL="457200" lvl="0" indent="-342900" algn="l" defTabSz="914400" rtl="0" eaLnBrk="1" latinLnBrk="0" hangingPunct="1">
              <a:lnSpc>
                <a:spcPct val="115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914400" lvl="1"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00" lvl="2"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00" lvl="3"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00" lvl="4"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00" lvl="5"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115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115000"/>
              </a:lnSpc>
              <a:spcBef>
                <a:spcPts val="1600"/>
              </a:spcBef>
              <a:spcAft>
                <a:spcPts val="160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Aft>
                <a:spcPts val="600"/>
              </a:spcAft>
              <a:buClrTx/>
              <a:buFont typeface="Arial" panose="020B0604020202020204" pitchFamily="34" charset="0"/>
              <a:buNone/>
            </a:pPr>
            <a:r>
              <a:rPr lang="en-US" sz="1400" b="1"/>
              <a:t>Purpose:</a:t>
            </a:r>
            <a:r>
              <a:rPr lang="en-US" sz="1400">
                <a:sym typeface="Calibri"/>
              </a:rPr>
              <a:t> </a:t>
            </a:r>
            <a:endParaRPr lang="en-US"/>
          </a:p>
          <a:p>
            <a:pPr indent="-228600">
              <a:lnSpc>
                <a:spcPct val="90000"/>
              </a:lnSpc>
              <a:spcAft>
                <a:spcPts val="600"/>
              </a:spcAft>
              <a:buClr>
                <a:schemeClr val="dk1"/>
              </a:buClr>
              <a:buSzPts val="1900"/>
              <a:buFont typeface="Arial" panose="020B0604020202020204" pitchFamily="34" charset="0"/>
              <a:buChar char="•"/>
            </a:pPr>
            <a:r>
              <a:rPr lang="en-US" sz="1400">
                <a:sym typeface="Calibri"/>
              </a:rPr>
              <a:t>The main purpose of this module is to detect if the person has fallen so that he/she can be helped on time.</a:t>
            </a:r>
            <a:endParaRPr lang="en-US" sz="1400">
              <a:cs typeface="Calibri"/>
            </a:endParaRPr>
          </a:p>
          <a:p>
            <a:pPr indent="-228600">
              <a:lnSpc>
                <a:spcPct val="90000"/>
              </a:lnSpc>
              <a:spcAft>
                <a:spcPts val="600"/>
              </a:spcAft>
              <a:buClr>
                <a:schemeClr val="dk1"/>
              </a:buClr>
              <a:buSzPts val="1900"/>
              <a:buFont typeface="Arial" panose="020B0604020202020204" pitchFamily="34" charset="0"/>
              <a:buChar char="•"/>
            </a:pPr>
            <a:r>
              <a:rPr lang="en-US" sz="1400">
                <a:sym typeface="Calibri"/>
              </a:rPr>
              <a:t>The system uses accelerometer and gyro sensor to detect person movements, It can be mounted on persons hand or wheelchair for detection. </a:t>
            </a:r>
            <a:endParaRPr lang="en-US" sz="1400">
              <a:cs typeface="Calibri"/>
            </a:endParaRPr>
          </a:p>
          <a:p>
            <a:pPr marL="0" indent="0">
              <a:lnSpc>
                <a:spcPct val="90000"/>
              </a:lnSpc>
              <a:spcAft>
                <a:spcPts val="600"/>
              </a:spcAft>
              <a:buClr>
                <a:srgbClr val="000000"/>
              </a:buClr>
              <a:buSzPts val="1900"/>
              <a:buFont typeface="Arial" panose="020B0604020202020204" pitchFamily="34" charset="0"/>
              <a:buNone/>
            </a:pPr>
            <a:r>
              <a:rPr lang="en-US" sz="1400" b="1"/>
              <a:t>Components Required:</a:t>
            </a:r>
            <a:endParaRPr lang="en-US" sz="1400" b="1">
              <a:cs typeface="Calibri" panose="020F0502020204030204"/>
            </a:endParaRPr>
          </a:p>
          <a:p>
            <a:pPr marL="450850" indent="-228600">
              <a:lnSpc>
                <a:spcPct val="90000"/>
              </a:lnSpc>
              <a:spcAft>
                <a:spcPts val="600"/>
              </a:spcAft>
              <a:buClrTx/>
              <a:buSzPts val="1900"/>
              <a:buFont typeface="Arial" panose="020B0604020202020204" pitchFamily="34" charset="0"/>
              <a:buChar char="•"/>
            </a:pPr>
            <a:r>
              <a:rPr lang="en-US" sz="1400"/>
              <a:t>Breadboard, Resistors, Capacitors</a:t>
            </a:r>
            <a:endParaRPr lang="en-US" sz="1400" b="1"/>
          </a:p>
          <a:p>
            <a:pPr marL="450850" indent="-228600">
              <a:lnSpc>
                <a:spcPct val="90000"/>
              </a:lnSpc>
              <a:spcAft>
                <a:spcPts val="600"/>
              </a:spcAft>
              <a:buClrTx/>
              <a:buSzPts val="1900"/>
              <a:buFont typeface="Arial" panose="020B0604020202020204" pitchFamily="34" charset="0"/>
              <a:buChar char="•"/>
            </a:pPr>
            <a:r>
              <a:rPr lang="en-US" sz="1400"/>
              <a:t>Triple axis accelerometer+ Gyroscope(MPU6050)</a:t>
            </a:r>
            <a:endParaRPr lang="en-US" sz="1400">
              <a:cs typeface="Calibri"/>
            </a:endParaRPr>
          </a:p>
          <a:p>
            <a:pPr marL="450850" indent="-228600">
              <a:lnSpc>
                <a:spcPct val="90000"/>
              </a:lnSpc>
              <a:spcAft>
                <a:spcPts val="600"/>
              </a:spcAft>
              <a:buClrTx/>
              <a:buSzPts val="1900"/>
              <a:buFont typeface="Arial" panose="020B0604020202020204" pitchFamily="34" charset="0"/>
              <a:buChar char="•"/>
            </a:pPr>
            <a:r>
              <a:rPr lang="en-US" sz="1400"/>
              <a:t>NodeMCU</a:t>
            </a:r>
            <a:endParaRPr lang="en-US" sz="1400">
              <a:cs typeface="Calibri"/>
            </a:endParaRPr>
          </a:p>
          <a:p>
            <a:pPr marL="450850" indent="-228600">
              <a:lnSpc>
                <a:spcPct val="90000"/>
              </a:lnSpc>
              <a:spcAft>
                <a:spcPts val="600"/>
              </a:spcAft>
              <a:buClrTx/>
              <a:buSzPts val="1900"/>
              <a:buFont typeface="Arial" panose="020B0604020202020204" pitchFamily="34" charset="0"/>
              <a:buChar char="•"/>
            </a:pPr>
            <a:r>
              <a:rPr lang="en-US" sz="1400"/>
              <a:t>Buzzer</a:t>
            </a:r>
            <a:endParaRPr lang="en-US" sz="1400">
              <a:cs typeface="Calibri"/>
            </a:endParaRPr>
          </a:p>
          <a:p>
            <a:pPr marL="0" indent="0">
              <a:lnSpc>
                <a:spcPct val="90000"/>
              </a:lnSpc>
              <a:spcAft>
                <a:spcPts val="600"/>
              </a:spcAft>
              <a:buClrTx/>
              <a:buSzPts val="1900"/>
              <a:buFont typeface="Arial" panose="020B0604020202020204" pitchFamily="34" charset="0"/>
              <a:buNone/>
            </a:pPr>
            <a:r>
              <a:rPr lang="en-US" sz="1400" b="1"/>
              <a:t>Software Used:</a:t>
            </a:r>
            <a:endParaRPr lang="en-US" sz="1400" b="1">
              <a:cs typeface="Calibri" panose="020F0502020204030204"/>
            </a:endParaRPr>
          </a:p>
          <a:p>
            <a:pPr marL="450850" indent="-228600">
              <a:lnSpc>
                <a:spcPct val="90000"/>
              </a:lnSpc>
              <a:spcAft>
                <a:spcPts val="600"/>
              </a:spcAft>
              <a:buClrTx/>
              <a:buSzPts val="1900"/>
              <a:buFont typeface="Arial" panose="020B0604020202020204" pitchFamily="34" charset="0"/>
              <a:buChar char="•"/>
            </a:pPr>
            <a:r>
              <a:rPr lang="en-US" sz="1400"/>
              <a:t>Arduino</a:t>
            </a:r>
            <a:endParaRPr lang="en-US" sz="1400" b="1"/>
          </a:p>
          <a:p>
            <a:pPr marL="450850" indent="-228600">
              <a:lnSpc>
                <a:spcPct val="90000"/>
              </a:lnSpc>
              <a:spcAft>
                <a:spcPts val="600"/>
              </a:spcAft>
              <a:buClrTx/>
              <a:buSzPts val="1900"/>
              <a:buFont typeface="Arial" panose="020B0604020202020204" pitchFamily="34" charset="0"/>
              <a:buChar char="•"/>
            </a:pPr>
            <a:r>
              <a:rPr lang="en-US" sz="1400"/>
              <a:t>IFTTT Server</a:t>
            </a:r>
            <a:endParaRPr lang="en-US" sz="1400">
              <a:cs typeface="Calibri"/>
            </a:endParaRPr>
          </a:p>
          <a:p>
            <a:pPr marL="450850" indent="-228600">
              <a:lnSpc>
                <a:spcPct val="90000"/>
              </a:lnSpc>
              <a:spcAft>
                <a:spcPts val="600"/>
              </a:spcAft>
              <a:buClrTx/>
              <a:buSzPts val="1900"/>
              <a:buFont typeface="Arial" panose="020B0604020202020204" pitchFamily="34" charset="0"/>
              <a:buChar char="•"/>
            </a:pPr>
            <a:endParaRPr lang="en-US" sz="1400" b="1"/>
          </a:p>
          <a:p>
            <a:pPr indent="-228600">
              <a:lnSpc>
                <a:spcPct val="90000"/>
              </a:lnSpc>
              <a:spcAft>
                <a:spcPts val="600"/>
              </a:spcAft>
              <a:buClrTx/>
              <a:buFont typeface="Arial" panose="020B0604020202020204" pitchFamily="34" charset="0"/>
              <a:buChar char="•"/>
            </a:pPr>
            <a:endParaRPr lang="en-US" sz="1400" b="1"/>
          </a:p>
        </p:txBody>
      </p:sp>
      <p:pic>
        <p:nvPicPr>
          <p:cNvPr id="11" name="Picture 8" descr="Buy ESP12E Amica NodeMCU Online @ Best Price in India">
            <a:extLst>
              <a:ext uri="{FF2B5EF4-FFF2-40B4-BE49-F238E27FC236}">
                <a16:creationId xmlns:a16="http://schemas.microsoft.com/office/drawing/2014/main" id="{79C4A221-EE10-472E-B94D-971B64D2CE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48" r="5105" b="3"/>
          <a:stretch/>
        </p:blipFill>
        <p:spPr bwMode="auto">
          <a:xfrm>
            <a:off x="-82219" y="-1271"/>
            <a:ext cx="2734391" cy="25819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8107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19</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DeVoe’s Chair</vt:lpstr>
      <vt:lpstr>OBJECTIVE </vt:lpstr>
      <vt:lpstr>PowerPoint Presentation</vt:lpstr>
      <vt:lpstr>Design of the chair </vt:lpstr>
      <vt:lpstr>Circuit Diagram</vt:lpstr>
      <vt:lpstr>Module 1: Home Automation System</vt:lpstr>
      <vt:lpstr>PowerPoint Presentation</vt:lpstr>
      <vt:lpstr>Module 2: Fall Detection System</vt:lpstr>
      <vt:lpstr>PowerPoint Presentation</vt:lpstr>
      <vt:lpstr>Module 3: GPS Tracking System</vt:lpstr>
      <vt:lpstr>Flowchart:</vt:lpstr>
      <vt:lpstr>Module 4: Measuring the body temperature and heart rate</vt:lpstr>
      <vt:lpstr>PowerPoint Presentation</vt:lpstr>
      <vt:lpstr>Module 5: Joystick Module</vt:lpstr>
      <vt:lpstr>PowerPoint Presentation</vt:lpstr>
      <vt:lpstr>PowerPoint Presentation</vt:lpstr>
      <vt:lpstr>PowerPoint Presentation</vt:lpstr>
      <vt:lpstr>PowerPoint Presentation</vt:lpstr>
      <vt:lpstr>PowerPoint Presentation</vt:lpstr>
      <vt:lpstr>Firebase Database</vt:lpstr>
      <vt:lpstr>Implementation Path</vt:lpstr>
      <vt:lpstr>PowerPoint Presentation</vt:lpstr>
      <vt:lpstr>OTP Verification</vt:lpstr>
      <vt:lpstr>PowerPoint Presentation</vt:lpstr>
      <vt:lpstr>PowerPoint Presentation</vt:lpstr>
      <vt:lpstr>Google Assistant</vt:lpstr>
      <vt:lpstr>Expected Outcomes</vt:lpstr>
      <vt:lpstr>Future Scope</vt:lpstr>
      <vt:lpstr>Individual Contribution</vt:lpstr>
      <vt:lpstr>Reference  https://circuitdigest.com/microcontroller-projects/iot-based-patient-monitoring-system-using-esp8266-and-arduino  https://blog.asksensors.com/iot-cloud-based-gps-tracking-esp32-gps-neo-6m-module/#:~:text=Connect%20the%20GPS%20ground%20pin,computer%20through%20a%20USB%20cable.  https://www.eso.org/public/outreach/eduoff/seaspace/docs/navigation/navgps/navgps-1.html#:~:text=It%20has%20several%20components%2C%20each,geographical%20position%20of%20the%20user.  https://www.hackster.io/gatoninja236/esp32-fall-detector-b8ec6f  https://circuitdigest.com/microcontroller-projects/iot-based-patient-monitoring-system-using-esp8266-and-arduino  https://appuals.com/how-to-make-smart-home-automation-system-using-esp32-module/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3</cp:revision>
  <dcterms:modified xsi:type="dcterms:W3CDTF">2021-05-27T12:59:37Z</dcterms:modified>
</cp:coreProperties>
</file>